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42" r:id="rId2"/>
  </p:sldIdLst>
  <p:sldSz cx="6858000" cy="9906000" type="A4"/>
  <p:notesSz cx="6692900" cy="9867900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 userDrawn="1">
          <p15:clr>
            <a:srgbClr val="A4A3A4"/>
          </p15:clr>
        </p15:guide>
        <p15:guide id="2" pos="2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3535"/>
    <a:srgbClr val="FFFFFF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61" d="100"/>
          <a:sy n="61" d="100"/>
        </p:scale>
        <p:origin x="-2736" y="-96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08"/>
        <p:guide pos="21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28" Type="http://schemas.microsoft.com/office/2015/10/relationships/revisionInfo" Target="revisionInfo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00257" cy="495108"/>
          </a:xfrm>
          <a:prstGeom prst="rect">
            <a:avLst/>
          </a:prstGeom>
        </p:spPr>
        <p:txBody>
          <a:bodyPr vert="horz" lIns="90519" tIns="45259" rIns="90519" bIns="4525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91097" y="2"/>
            <a:ext cx="2900257" cy="495108"/>
          </a:xfrm>
          <a:prstGeom prst="rect">
            <a:avLst/>
          </a:prstGeom>
        </p:spPr>
        <p:txBody>
          <a:bodyPr vert="horz" lIns="90519" tIns="45259" rIns="90519" bIns="45259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2794"/>
            <a:ext cx="2900257" cy="495107"/>
          </a:xfrm>
          <a:prstGeom prst="rect">
            <a:avLst/>
          </a:prstGeom>
        </p:spPr>
        <p:txBody>
          <a:bodyPr vert="horz" lIns="90519" tIns="45259" rIns="90519" bIns="4525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91097" y="9372794"/>
            <a:ext cx="2900257" cy="495107"/>
          </a:xfrm>
          <a:prstGeom prst="rect">
            <a:avLst/>
          </a:prstGeom>
        </p:spPr>
        <p:txBody>
          <a:bodyPr vert="horz" lIns="90519" tIns="45259" rIns="90519" bIns="45259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00257" cy="493395"/>
          </a:xfrm>
          <a:prstGeom prst="rect">
            <a:avLst/>
          </a:prstGeom>
        </p:spPr>
        <p:txBody>
          <a:bodyPr vert="horz" lIns="90519" tIns="45259" rIns="90519" bIns="452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91097" y="2"/>
            <a:ext cx="2900257" cy="493395"/>
          </a:xfrm>
          <a:prstGeom prst="rect">
            <a:avLst/>
          </a:prstGeom>
        </p:spPr>
        <p:txBody>
          <a:bodyPr vert="horz" lIns="90519" tIns="45259" rIns="90519" bIns="45259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6925" y="739775"/>
            <a:ext cx="25590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19" tIns="45259" rIns="90519" bIns="452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9290" y="4687255"/>
            <a:ext cx="5354320" cy="4440555"/>
          </a:xfrm>
          <a:prstGeom prst="rect">
            <a:avLst/>
          </a:prstGeom>
        </p:spPr>
        <p:txBody>
          <a:bodyPr vert="horz" lIns="90519" tIns="45259" rIns="90519" bIns="452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2794"/>
            <a:ext cx="2900257" cy="493395"/>
          </a:xfrm>
          <a:prstGeom prst="rect">
            <a:avLst/>
          </a:prstGeom>
        </p:spPr>
        <p:txBody>
          <a:bodyPr vert="horz" lIns="90519" tIns="45259" rIns="90519" bIns="452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91097" y="9372794"/>
            <a:ext cx="2900257" cy="493395"/>
          </a:xfrm>
          <a:prstGeom prst="rect">
            <a:avLst/>
          </a:prstGeom>
        </p:spPr>
        <p:txBody>
          <a:bodyPr vert="horz" lIns="90519" tIns="45259" rIns="90519" bIns="45259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38254" y="1057514"/>
            <a:ext cx="585186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С 29 мая 2023 года налоговые органы Брянской области </a:t>
            </a: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будут 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работать в новом формате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C1376C9-914B-A8C0-9DB7-FCADAACBF5D1}"/>
              </a:ext>
            </a:extLst>
          </p:cNvPr>
          <p:cNvSpPr txBox="1"/>
          <p:nvPr/>
        </p:nvSpPr>
        <p:spPr>
          <a:xfrm>
            <a:off x="461308" y="1629007"/>
            <a:ext cx="5938111" cy="654025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200" dirty="0"/>
              <a:t> </a:t>
            </a:r>
            <a:r>
              <a:rPr lang="ru-RU" sz="1200" dirty="0" smtClean="0"/>
              <a:t>   </a:t>
            </a:r>
            <a:r>
              <a:rPr lang="ru-RU" sz="1250" dirty="0" smtClean="0"/>
              <a:t>С </a:t>
            </a:r>
            <a:r>
              <a:rPr lang="ru-RU" sz="1250" dirty="0"/>
              <a:t>29 мая 2023 года налоговые органы Брянской области будут реорганизованы: все инспекции области (ИФНС России по г. Брянску, Межрайонные ИФНС России №№ 1,5,7,8,10 по Брянской области) присоединят к Управлению Федеральной налоговой службы по Брянской области (код 3200). </a:t>
            </a:r>
          </a:p>
          <a:p>
            <a:pPr algn="just"/>
            <a:r>
              <a:rPr lang="ru-RU" sz="1250" dirty="0" smtClean="0"/>
              <a:t>    Это </a:t>
            </a:r>
            <a:r>
              <a:rPr lang="ru-RU" sz="1250" dirty="0"/>
              <a:t>позволит максимально обеспечить на территории всего региона качественное и единообразное предоставление государственных услуг налогоплательщикам, а также устранит дублирование функций.</a:t>
            </a:r>
          </a:p>
          <a:p>
            <a:pPr algn="just"/>
            <a:r>
              <a:rPr lang="ru-RU" sz="1250" dirty="0" smtClean="0"/>
              <a:t>    Прием </a:t>
            </a:r>
            <a:r>
              <a:rPr lang="ru-RU" sz="1250" dirty="0"/>
              <a:t>налогоплательщиков будет осуществляться по прежним адресам: </a:t>
            </a:r>
          </a:p>
          <a:p>
            <a:pPr lvl="0" algn="just"/>
            <a:r>
              <a:rPr lang="ru-RU" sz="1250" dirty="0" smtClean="0"/>
              <a:t>	г</a:t>
            </a:r>
            <a:r>
              <a:rPr lang="ru-RU" sz="1250" dirty="0"/>
              <a:t>. Брянск, ул. </a:t>
            </a:r>
            <a:r>
              <a:rPr lang="ru-RU" sz="1250" dirty="0" err="1"/>
              <a:t>Крахмалева</a:t>
            </a:r>
            <a:r>
              <a:rPr lang="ru-RU" sz="1250" dirty="0"/>
              <a:t>, 53;</a:t>
            </a:r>
          </a:p>
          <a:p>
            <a:pPr lvl="0" algn="just"/>
            <a:r>
              <a:rPr lang="ru-RU" sz="1250" dirty="0" smtClean="0"/>
              <a:t>	г</a:t>
            </a:r>
            <a:r>
              <a:rPr lang="ru-RU" sz="1250" dirty="0"/>
              <a:t>. Брянск, площадь </a:t>
            </a:r>
            <a:r>
              <a:rPr lang="ru-RU" sz="1250" dirty="0" err="1"/>
              <a:t>К.Маркса</a:t>
            </a:r>
            <a:r>
              <a:rPr lang="ru-RU" sz="1250" dirty="0"/>
              <a:t>, д.2;</a:t>
            </a:r>
          </a:p>
          <a:p>
            <a:pPr lvl="0" algn="just"/>
            <a:r>
              <a:rPr lang="ru-RU" sz="1250" dirty="0" smtClean="0"/>
              <a:t>	г</a:t>
            </a:r>
            <a:r>
              <a:rPr lang="ru-RU" sz="1250" dirty="0"/>
              <a:t>. Брянск, ул. Калужская, 6;</a:t>
            </a:r>
          </a:p>
          <a:p>
            <a:pPr lvl="0" algn="just"/>
            <a:r>
              <a:rPr lang="ru-RU" sz="1250" dirty="0" smtClean="0"/>
              <a:t>	г</a:t>
            </a:r>
            <a:r>
              <a:rPr lang="ru-RU" sz="1250" dirty="0"/>
              <a:t>. </a:t>
            </a:r>
            <a:r>
              <a:rPr lang="ru-RU" sz="1250" dirty="0" err="1"/>
              <a:t>Клинцы</a:t>
            </a:r>
            <a:r>
              <a:rPr lang="ru-RU" sz="1250" dirty="0"/>
              <a:t>, ул. Гагарина, 57;</a:t>
            </a:r>
          </a:p>
          <a:p>
            <a:pPr lvl="0" algn="just"/>
            <a:r>
              <a:rPr lang="ru-RU" sz="1250" dirty="0" smtClean="0"/>
              <a:t>	г</a:t>
            </a:r>
            <a:r>
              <a:rPr lang="ru-RU" sz="1250" dirty="0"/>
              <a:t>. Почеп, ул. Октябрьская, 2;</a:t>
            </a:r>
          </a:p>
          <a:p>
            <a:pPr lvl="0" algn="just"/>
            <a:r>
              <a:rPr lang="ru-RU" sz="1250" dirty="0" smtClean="0"/>
              <a:t>	г</a:t>
            </a:r>
            <a:r>
              <a:rPr lang="ru-RU" sz="1250" dirty="0"/>
              <a:t>. Унеча, ул. Октябрьская, </a:t>
            </a:r>
            <a:r>
              <a:rPr lang="ru-RU" sz="1250" dirty="0" smtClean="0"/>
              <a:t>15</a:t>
            </a:r>
            <a:r>
              <a:rPr lang="ru-RU" sz="1250" dirty="0"/>
              <a:t>. </a:t>
            </a:r>
          </a:p>
          <a:p>
            <a:pPr algn="just" fontAlgn="base"/>
            <a:r>
              <a:rPr lang="ru-RU" sz="1250" dirty="0" smtClean="0"/>
              <a:t>    Управление </a:t>
            </a:r>
            <a:r>
              <a:rPr lang="ru-RU" sz="1250" dirty="0"/>
              <a:t>Федеральной налоговой службы по Брянской области является правопреемником реорганизованных территориальных налоговых органов в отношении задач, функций, прав, обязанностей и иных вопросов деятельности. </a:t>
            </a:r>
          </a:p>
          <a:p>
            <a:pPr algn="just"/>
            <a:r>
              <a:rPr lang="ru-RU" sz="1250" dirty="0" smtClean="0"/>
              <a:t>    Постановка </a:t>
            </a:r>
            <a:r>
              <a:rPr lang="ru-RU" sz="1250" dirty="0"/>
              <a:t>на учет в Управлении Федеральной налоговой службы по Брянской области организаций, индивидуальных предпринимателей и физических лиц, состоящих на учете в инспекциях, будет проведена налоговыми органами автоматически без участия налогоплательщиков с 29 мая 2023 года. </a:t>
            </a:r>
          </a:p>
          <a:p>
            <a:pPr algn="just"/>
            <a:r>
              <a:rPr lang="ru-RU" sz="1250" b="1" dirty="0" smtClean="0"/>
              <a:t>    Обращаем </a:t>
            </a:r>
            <a:r>
              <a:rPr lang="ru-RU" sz="1250" b="1" dirty="0"/>
              <a:t>внимание, что в период с 26.05.2023 по 28.05.2023, </a:t>
            </a:r>
            <a:r>
              <a:rPr lang="ru-RU" sz="1250" dirty="0"/>
              <a:t>при направлении</a:t>
            </a:r>
            <a:r>
              <a:rPr lang="ru-RU" sz="1250" b="1" dirty="0"/>
              <a:t> </a:t>
            </a:r>
            <a:r>
              <a:rPr lang="ru-RU" sz="1250" dirty="0"/>
              <a:t>документов,</a:t>
            </a:r>
            <a:r>
              <a:rPr lang="ru-RU" sz="1250" b="1" dirty="0"/>
              <a:t> </a:t>
            </a:r>
            <a:r>
              <a:rPr lang="ru-RU" sz="1250" dirty="0"/>
              <a:t>налоговой и бухгалтерской отчетности, а также запросов на информационное обслуживание по телекоммуникационным каналам связи в реорганизуемые инспекции области (код 3241,3245,3252,3253,3256,3257) будет выдаваться </a:t>
            </a:r>
            <a:r>
              <a:rPr lang="ru-RU" sz="1250" b="1" dirty="0"/>
              <a:t>сообщение: «Маршрут заблокирован»</a:t>
            </a:r>
            <a:r>
              <a:rPr lang="ru-RU" sz="1250" dirty="0"/>
              <a:t>. </a:t>
            </a:r>
            <a:endParaRPr lang="ru-RU" sz="1250" dirty="0" smtClean="0"/>
          </a:p>
          <a:p>
            <a:pPr algn="just"/>
            <a:r>
              <a:rPr lang="ru-RU" sz="1250" b="1" dirty="0"/>
              <a:t> </a:t>
            </a:r>
            <a:r>
              <a:rPr lang="ru-RU" sz="1250" b="1" dirty="0" smtClean="0"/>
              <a:t>   Важно</a:t>
            </a:r>
            <a:r>
              <a:rPr lang="ru-RU" sz="1250" b="1" dirty="0"/>
              <a:t>! с 29.05.2023</a:t>
            </a:r>
            <a:r>
              <a:rPr lang="ru-RU" sz="1250" dirty="0"/>
              <a:t> при направлении</a:t>
            </a:r>
            <a:r>
              <a:rPr lang="ru-RU" sz="1250" b="1" dirty="0"/>
              <a:t> </a:t>
            </a:r>
            <a:r>
              <a:rPr lang="ru-RU" sz="1250" dirty="0"/>
              <a:t>документов,</a:t>
            </a:r>
            <a:r>
              <a:rPr lang="ru-RU" sz="1250" b="1" dirty="0"/>
              <a:t> </a:t>
            </a:r>
            <a:r>
              <a:rPr lang="ru-RU" sz="1250" dirty="0"/>
              <a:t>налоговой и бухгалтерской отчетности, а также запросов на информационное обслуживание по телекоммуникационным каналам связи и на бумажных носителях необходимо указывать код налогового органа – </a:t>
            </a:r>
            <a:r>
              <a:rPr lang="ru-RU" sz="1250" b="1" dirty="0"/>
              <a:t>3200</a:t>
            </a:r>
            <a:r>
              <a:rPr lang="ru-RU" sz="1250" dirty="0"/>
              <a:t>, при отправке почтой указывать реквизиты получателя: УФНС России п Брянской области, адрес 241037, г. Брянск, ул. </a:t>
            </a:r>
            <a:r>
              <a:rPr lang="ru-RU" sz="1250" dirty="0" err="1"/>
              <a:t>Крахмалева</a:t>
            </a:r>
            <a:r>
              <a:rPr lang="ru-RU" sz="1250" dirty="0"/>
              <a:t>, д. 53.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E65874E-81DE-4BCD-B92C-D8A25F615851}"/>
              </a:ext>
            </a:extLst>
          </p:cNvPr>
          <p:cNvSpPr txBox="1"/>
          <p:nvPr/>
        </p:nvSpPr>
        <p:spPr>
          <a:xfrm>
            <a:off x="1364" y="7975704"/>
            <a:ext cx="6858000" cy="636080"/>
          </a:xfrm>
          <a:prstGeom prst="rect">
            <a:avLst/>
          </a:prstGeom>
          <a:noFill/>
        </p:spPr>
        <p:txBody>
          <a:bodyPr wrap="square" lIns="180000" tIns="108000" rIns="180000" bIns="108000" rtlCol="0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159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165735</TotalTime>
  <Words>102</Words>
  <Application>Microsoft Office PowerPoint</Application>
  <PresentationFormat>Лист A4 (210x297 мм)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Open Sans Light</vt:lpstr>
      <vt:lpstr>Golos Text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Зайцева Надежда Семеновна</cp:lastModifiedBy>
  <cp:revision>1938</cp:revision>
  <cp:lastPrinted>2023-04-19T08:56:20Z</cp:lastPrinted>
  <dcterms:created xsi:type="dcterms:W3CDTF">2014-10-08T23:03:32Z</dcterms:created>
  <dcterms:modified xsi:type="dcterms:W3CDTF">2023-05-18T06:15:41Z</dcterms:modified>
</cp:coreProperties>
</file>