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76" r:id="rId5"/>
    <p:sldId id="281" r:id="rId6"/>
    <p:sldId id="286" r:id="rId7"/>
    <p:sldId id="283" r:id="rId8"/>
    <p:sldId id="285" r:id="rId9"/>
    <p:sldId id="290" r:id="rId10"/>
    <p:sldId id="288" r:id="rId11"/>
    <p:sldId id="289" r:id="rId12"/>
    <p:sldId id="267" r:id="rId13"/>
    <p:sldId id="268" r:id="rId14"/>
    <p:sldId id="265" r:id="rId15"/>
    <p:sldId id="280" r:id="rId16"/>
    <p:sldId id="261" r:id="rId17"/>
    <p:sldId id="264" r:id="rId18"/>
    <p:sldId id="263" r:id="rId19"/>
    <p:sldId id="266" r:id="rId20"/>
    <p:sldId id="269" r:id="rId21"/>
    <p:sldId id="270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0AC75-EB95-4128-9DC5-E4DD3E851599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F768BE7-5C8F-4206-87B6-6FFFF46F4715}">
      <dgm:prSet custT="1"/>
      <dgm:spPr/>
      <dgm:t>
        <a:bodyPr/>
        <a:lstStyle/>
        <a:p>
          <a:pPr rtl="0"/>
          <a:r>
            <a:rPr lang="ru-RU" sz="1400" dirty="0"/>
            <a:t>Приказ о назначение лица, ответственного за </a:t>
          </a:r>
          <a:r>
            <a:rPr lang="ru-RU" sz="1400" dirty="0" smtClean="0"/>
            <a:t>обеспечение мер пожарной безопасности (ПБ),  проведение противопожарных инструктажей</a:t>
          </a:r>
          <a:endParaRPr lang="ru-RU" sz="1400" dirty="0"/>
        </a:p>
      </dgm:t>
    </dgm:pt>
    <dgm:pt modelId="{EAEC733D-777A-48F8-99DB-8F7FF3C03817}" type="parTrans" cxnId="{A03D7FA0-967F-4893-8BB6-04F69BC5E01E}">
      <dgm:prSet/>
      <dgm:spPr/>
      <dgm:t>
        <a:bodyPr/>
        <a:lstStyle/>
        <a:p>
          <a:endParaRPr lang="ru-RU"/>
        </a:p>
      </dgm:t>
    </dgm:pt>
    <dgm:pt modelId="{0EF5E015-BEE3-472F-9A79-4EA5AACB6C6C}" type="sibTrans" cxnId="{A03D7FA0-967F-4893-8BB6-04F69BC5E01E}">
      <dgm:prSet/>
      <dgm:spPr/>
      <dgm:t>
        <a:bodyPr/>
        <a:lstStyle/>
        <a:p>
          <a:endParaRPr lang="ru-RU"/>
        </a:p>
      </dgm:t>
    </dgm:pt>
    <dgm:pt modelId="{51F7CB7A-BBC2-44DF-88DF-020372EEA037}">
      <dgm:prSet custT="1"/>
      <dgm:spPr/>
      <dgm:t>
        <a:bodyPr/>
        <a:lstStyle/>
        <a:p>
          <a:pPr rtl="0"/>
          <a:r>
            <a:rPr lang="ru-RU" sz="1400" dirty="0" smtClean="0"/>
            <a:t>Программы инструктажей по пожарной безопасности</a:t>
          </a:r>
          <a:endParaRPr lang="ru-RU" sz="1400" dirty="0"/>
        </a:p>
      </dgm:t>
    </dgm:pt>
    <dgm:pt modelId="{50CF7133-0DCD-4B6E-B5F4-962C913F4367}" type="parTrans" cxnId="{678F5229-FDB3-4FF1-903A-871CA2C03B7C}">
      <dgm:prSet/>
      <dgm:spPr/>
      <dgm:t>
        <a:bodyPr/>
        <a:lstStyle/>
        <a:p>
          <a:endParaRPr lang="ru-RU"/>
        </a:p>
      </dgm:t>
    </dgm:pt>
    <dgm:pt modelId="{2BE2EAA2-810E-4D3B-97D7-FACFF2440263}" type="sibTrans" cxnId="{678F5229-FDB3-4FF1-903A-871CA2C03B7C}">
      <dgm:prSet/>
      <dgm:spPr/>
      <dgm:t>
        <a:bodyPr/>
        <a:lstStyle/>
        <a:p>
          <a:endParaRPr lang="ru-RU"/>
        </a:p>
      </dgm:t>
    </dgm:pt>
    <dgm:pt modelId="{20CB7784-43E0-46F6-8E59-D68FE35BAE3B}">
      <dgm:prSet custT="1"/>
      <dgm:spPr/>
      <dgm:t>
        <a:bodyPr/>
        <a:lstStyle/>
        <a:p>
          <a:pPr rtl="0"/>
          <a:r>
            <a:rPr lang="ru-RU" sz="1400" dirty="0"/>
            <a:t>Журнал </a:t>
          </a:r>
          <a:r>
            <a:rPr lang="ru-RU" sz="1400" dirty="0" smtClean="0"/>
            <a:t>учета инструктажей пожарной безопасности</a:t>
          </a:r>
          <a:endParaRPr lang="ru-RU" sz="1400" dirty="0"/>
        </a:p>
      </dgm:t>
    </dgm:pt>
    <dgm:pt modelId="{DF46F70E-73CF-47E2-89CE-2E605B32B62A}" type="parTrans" cxnId="{7D29A985-E42D-4A73-8A82-482E65BE2DED}">
      <dgm:prSet/>
      <dgm:spPr/>
      <dgm:t>
        <a:bodyPr/>
        <a:lstStyle/>
        <a:p>
          <a:endParaRPr lang="ru-RU"/>
        </a:p>
      </dgm:t>
    </dgm:pt>
    <dgm:pt modelId="{236B6CC7-CAB3-4BAD-AC2F-AF7CF88E4792}" type="sibTrans" cxnId="{7D29A985-E42D-4A73-8A82-482E65BE2DED}">
      <dgm:prSet/>
      <dgm:spPr/>
      <dgm:t>
        <a:bodyPr/>
        <a:lstStyle/>
        <a:p>
          <a:endParaRPr lang="ru-RU"/>
        </a:p>
      </dgm:t>
    </dgm:pt>
    <dgm:pt modelId="{E838DC90-9464-43E8-B9D1-3C6D5A1A0150}" type="pres">
      <dgm:prSet presAssocID="{7AA0AC75-EB95-4128-9DC5-E4DD3E8515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270B7-3CAD-434E-A051-EF702381DF7B}" type="pres">
      <dgm:prSet presAssocID="{0F768BE7-5C8F-4206-87B6-6FFFF46F4715}" presName="parentText" presStyleLbl="node1" presStyleIdx="0" presStyleCnt="3" custLinFactY="-31871" custLinFactNeighborX="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02D2-DD9B-40B0-A9AD-9F2FEE6EE98F}" type="pres">
      <dgm:prSet presAssocID="{0EF5E015-BEE3-472F-9A79-4EA5AACB6C6C}" presName="spacer" presStyleCnt="0"/>
      <dgm:spPr/>
    </dgm:pt>
    <dgm:pt modelId="{66BCBEEE-0536-43EA-A90E-18CE4446ACA9}" type="pres">
      <dgm:prSet presAssocID="{51F7CB7A-BBC2-44DF-88DF-020372EEA0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DEA30-7D22-44A1-B5F3-B384A2AB87ED}" type="pres">
      <dgm:prSet presAssocID="{2BE2EAA2-810E-4D3B-97D7-FACFF2440263}" presName="spacer" presStyleCnt="0"/>
      <dgm:spPr/>
    </dgm:pt>
    <dgm:pt modelId="{97921E07-8C6C-4BDF-BF0F-938466BEB189}" type="pres">
      <dgm:prSet presAssocID="{20CB7784-43E0-46F6-8E59-D68FE35BAE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751B3-809F-4696-8BD7-A972D128723E}" type="presOf" srcId="{7AA0AC75-EB95-4128-9DC5-E4DD3E851599}" destId="{E838DC90-9464-43E8-B9D1-3C6D5A1A0150}" srcOrd="0" destOrd="0" presId="urn:microsoft.com/office/officeart/2005/8/layout/vList2"/>
    <dgm:cxn modelId="{CA592A40-353B-40E7-A8B3-795F62C93833}" type="presOf" srcId="{51F7CB7A-BBC2-44DF-88DF-020372EEA037}" destId="{66BCBEEE-0536-43EA-A90E-18CE4446ACA9}" srcOrd="0" destOrd="0" presId="urn:microsoft.com/office/officeart/2005/8/layout/vList2"/>
    <dgm:cxn modelId="{A03D7FA0-967F-4893-8BB6-04F69BC5E01E}" srcId="{7AA0AC75-EB95-4128-9DC5-E4DD3E851599}" destId="{0F768BE7-5C8F-4206-87B6-6FFFF46F4715}" srcOrd="0" destOrd="0" parTransId="{EAEC733D-777A-48F8-99DB-8F7FF3C03817}" sibTransId="{0EF5E015-BEE3-472F-9A79-4EA5AACB6C6C}"/>
    <dgm:cxn modelId="{678F5229-FDB3-4FF1-903A-871CA2C03B7C}" srcId="{7AA0AC75-EB95-4128-9DC5-E4DD3E851599}" destId="{51F7CB7A-BBC2-44DF-88DF-020372EEA037}" srcOrd="1" destOrd="0" parTransId="{50CF7133-0DCD-4B6E-B5F4-962C913F4367}" sibTransId="{2BE2EAA2-810E-4D3B-97D7-FACFF2440263}"/>
    <dgm:cxn modelId="{7D29A985-E42D-4A73-8A82-482E65BE2DED}" srcId="{7AA0AC75-EB95-4128-9DC5-E4DD3E851599}" destId="{20CB7784-43E0-46F6-8E59-D68FE35BAE3B}" srcOrd="2" destOrd="0" parTransId="{DF46F70E-73CF-47E2-89CE-2E605B32B62A}" sibTransId="{236B6CC7-CAB3-4BAD-AC2F-AF7CF88E4792}"/>
    <dgm:cxn modelId="{1ECBBBDE-3C46-4866-B0AA-2831B7EC9313}" type="presOf" srcId="{20CB7784-43E0-46F6-8E59-D68FE35BAE3B}" destId="{97921E07-8C6C-4BDF-BF0F-938466BEB189}" srcOrd="0" destOrd="0" presId="urn:microsoft.com/office/officeart/2005/8/layout/vList2"/>
    <dgm:cxn modelId="{25BC006D-33D9-4411-81EF-262E227E6B5F}" type="presOf" srcId="{0F768BE7-5C8F-4206-87B6-6FFFF46F4715}" destId="{B35270B7-3CAD-434E-A051-EF702381DF7B}" srcOrd="0" destOrd="0" presId="urn:microsoft.com/office/officeart/2005/8/layout/vList2"/>
    <dgm:cxn modelId="{0CF3F80F-EFB7-4548-9423-E08DA790D059}" type="presParOf" srcId="{E838DC90-9464-43E8-B9D1-3C6D5A1A0150}" destId="{B35270B7-3CAD-434E-A051-EF702381DF7B}" srcOrd="0" destOrd="0" presId="urn:microsoft.com/office/officeart/2005/8/layout/vList2"/>
    <dgm:cxn modelId="{4E7202DC-0633-43CE-99D4-A3082047BC79}" type="presParOf" srcId="{E838DC90-9464-43E8-B9D1-3C6D5A1A0150}" destId="{007202D2-DD9B-40B0-A9AD-9F2FEE6EE98F}" srcOrd="1" destOrd="0" presId="urn:microsoft.com/office/officeart/2005/8/layout/vList2"/>
    <dgm:cxn modelId="{E791CE41-FE96-408E-A26A-A1AF90AE39DA}" type="presParOf" srcId="{E838DC90-9464-43E8-B9D1-3C6D5A1A0150}" destId="{66BCBEEE-0536-43EA-A90E-18CE4446ACA9}" srcOrd="2" destOrd="0" presId="urn:microsoft.com/office/officeart/2005/8/layout/vList2"/>
    <dgm:cxn modelId="{CAE5E945-64C2-4AC0-B3C4-E1B29F41FE4E}" type="presParOf" srcId="{E838DC90-9464-43E8-B9D1-3C6D5A1A0150}" destId="{79EDEA30-7D22-44A1-B5F3-B384A2AB87ED}" srcOrd="3" destOrd="0" presId="urn:microsoft.com/office/officeart/2005/8/layout/vList2"/>
    <dgm:cxn modelId="{3168F3EA-ADD2-4DCF-A052-DAB31EC87693}" type="presParOf" srcId="{E838DC90-9464-43E8-B9D1-3C6D5A1A0150}" destId="{97921E07-8C6C-4BDF-BF0F-938466BEB189}" srcOrd="4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189E05-6423-4EC1-BA87-5FF717D53358}" type="doc">
      <dgm:prSet loTypeId="urn:microsoft.com/office/officeart/2005/8/layout/b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7F72C75-302E-41E3-8FE0-D98823A8EEB1}">
      <dgm:prSet custT="1"/>
      <dgm:spPr/>
      <dgm:t>
        <a:bodyPr/>
        <a:lstStyle/>
        <a:p>
          <a:r>
            <a:rPr lang="ru-RU" sz="1100" b="1" dirty="0"/>
            <a:t>- Список лиц, подлежащих направлению на предварительный медосмотр </a:t>
          </a:r>
        </a:p>
        <a:p>
          <a:r>
            <a:rPr lang="ru-RU" sz="1100" b="1" dirty="0"/>
            <a:t> (п. 9 Приказа № 29н)</a:t>
          </a:r>
          <a:endParaRPr lang="ru-RU" sz="1100" dirty="0"/>
        </a:p>
      </dgm:t>
    </dgm:pt>
    <dgm:pt modelId="{6849F581-4314-4345-B3BC-09D77CAA8720}" type="parTrans" cxnId="{FE3ACC8C-B51F-422E-A2A2-733ECAB710B3}">
      <dgm:prSet/>
      <dgm:spPr/>
      <dgm:t>
        <a:bodyPr/>
        <a:lstStyle/>
        <a:p>
          <a:endParaRPr lang="ru-RU" sz="1100"/>
        </a:p>
      </dgm:t>
    </dgm:pt>
    <dgm:pt modelId="{AA02FD62-2865-4426-8B81-FE85C692D558}" type="sibTrans" cxnId="{FE3ACC8C-B51F-422E-A2A2-733ECAB710B3}">
      <dgm:prSet custT="1"/>
      <dgm:spPr/>
      <dgm:t>
        <a:bodyPr/>
        <a:lstStyle/>
        <a:p>
          <a:endParaRPr lang="ru-RU" sz="1100"/>
        </a:p>
      </dgm:t>
    </dgm:pt>
    <dgm:pt modelId="{71CC14FE-039F-4CB5-9675-3B977E4896DE}">
      <dgm:prSet custT="1"/>
      <dgm:spPr/>
      <dgm:t>
        <a:bodyPr/>
        <a:lstStyle/>
        <a:p>
          <a:r>
            <a:rPr lang="ru-RU" sz="1100" b="1" dirty="0"/>
            <a:t>- Список работников, подлежащих направлению на периодический медосмотр </a:t>
          </a:r>
        </a:p>
        <a:p>
          <a:r>
            <a:rPr lang="ru-RU" sz="1100" b="1" dirty="0"/>
            <a:t>(п. 21 Приказа № 29н)</a:t>
          </a:r>
          <a:endParaRPr lang="ru-RU" sz="1100" dirty="0"/>
        </a:p>
      </dgm:t>
    </dgm:pt>
    <dgm:pt modelId="{A55D20D1-7CC5-46E7-B281-A5811B2178F9}" type="parTrans" cxnId="{CF64CCD4-1BDA-4678-895C-0932AFEB721C}">
      <dgm:prSet/>
      <dgm:spPr/>
      <dgm:t>
        <a:bodyPr/>
        <a:lstStyle/>
        <a:p>
          <a:endParaRPr lang="ru-RU" sz="1100"/>
        </a:p>
      </dgm:t>
    </dgm:pt>
    <dgm:pt modelId="{44150A63-EC78-439F-8E88-312708B1A85F}" type="sibTrans" cxnId="{CF64CCD4-1BDA-4678-895C-0932AFEB721C}">
      <dgm:prSet custT="1"/>
      <dgm:spPr/>
      <dgm:t>
        <a:bodyPr/>
        <a:lstStyle/>
        <a:p>
          <a:endParaRPr lang="ru-RU" sz="1100"/>
        </a:p>
      </dgm:t>
    </dgm:pt>
    <dgm:pt modelId="{15921AC3-3F4B-429D-812C-A3202C6C27E1}">
      <dgm:prSet custT="1"/>
      <dgm:spPr/>
      <dgm:t>
        <a:bodyPr/>
        <a:lstStyle/>
        <a:p>
          <a:r>
            <a:rPr lang="ru-RU" sz="1100" b="1" dirty="0"/>
            <a:t>- Поименный список работников, подлежащих прохождению периодического медосмотра </a:t>
          </a:r>
        </a:p>
        <a:p>
          <a:r>
            <a:rPr lang="ru-RU" sz="1100" b="1" dirty="0"/>
            <a:t>(п. 23 Приказа № 29н)</a:t>
          </a:r>
          <a:endParaRPr lang="ru-RU" sz="1100" dirty="0"/>
        </a:p>
      </dgm:t>
    </dgm:pt>
    <dgm:pt modelId="{13AB6012-6399-498B-B93A-0FAF6E8C07C3}" type="parTrans" cxnId="{D5797CCC-F711-421D-B8E2-B741A739BE4D}">
      <dgm:prSet/>
      <dgm:spPr/>
      <dgm:t>
        <a:bodyPr/>
        <a:lstStyle/>
        <a:p>
          <a:endParaRPr lang="ru-RU" sz="1100"/>
        </a:p>
      </dgm:t>
    </dgm:pt>
    <dgm:pt modelId="{949BAD23-AFE0-469D-9CFB-6B2C01B29214}" type="sibTrans" cxnId="{D5797CCC-F711-421D-B8E2-B741A739BE4D}">
      <dgm:prSet custT="1"/>
      <dgm:spPr/>
      <dgm:t>
        <a:bodyPr/>
        <a:lstStyle/>
        <a:p>
          <a:endParaRPr lang="ru-RU" sz="1100"/>
        </a:p>
      </dgm:t>
    </dgm:pt>
    <dgm:pt modelId="{C3592A88-5817-478E-A0A5-4E5A3448CABA}">
      <dgm:prSet custT="1"/>
      <dgm:spPr/>
      <dgm:t>
        <a:bodyPr/>
        <a:lstStyle/>
        <a:p>
          <a:r>
            <a:rPr lang="ru-RU" sz="1100" b="1" dirty="0"/>
            <a:t>- Направление на медицинский осмотр </a:t>
          </a:r>
        </a:p>
        <a:p>
          <a:r>
            <a:rPr lang="ru-RU" sz="1100" b="1" dirty="0"/>
            <a:t>(п. 8 и 25 Приказа № 29н)</a:t>
          </a:r>
          <a:endParaRPr lang="ru-RU" sz="1100" dirty="0"/>
        </a:p>
      </dgm:t>
    </dgm:pt>
    <dgm:pt modelId="{4F3CF322-6805-4757-8E49-3DE1E57965EF}" type="parTrans" cxnId="{B9B84C93-63A9-488C-8B7D-78ECFE4124BA}">
      <dgm:prSet/>
      <dgm:spPr/>
      <dgm:t>
        <a:bodyPr/>
        <a:lstStyle/>
        <a:p>
          <a:endParaRPr lang="ru-RU" sz="1100"/>
        </a:p>
      </dgm:t>
    </dgm:pt>
    <dgm:pt modelId="{12CE342B-33CC-4AC8-B89C-7B44F6D4CFBF}" type="sibTrans" cxnId="{B9B84C93-63A9-488C-8B7D-78ECFE4124BA}">
      <dgm:prSet custT="1"/>
      <dgm:spPr/>
      <dgm:t>
        <a:bodyPr/>
        <a:lstStyle/>
        <a:p>
          <a:endParaRPr lang="ru-RU" sz="1100"/>
        </a:p>
      </dgm:t>
    </dgm:pt>
    <dgm:pt modelId="{8E45FA21-27B9-4318-9131-623E319B78B7}">
      <dgm:prSet custT="1"/>
      <dgm:spPr/>
      <dgm:t>
        <a:bodyPr/>
        <a:lstStyle/>
        <a:p>
          <a:r>
            <a:rPr lang="ru-RU" sz="1100" b="1" dirty="0"/>
            <a:t>- Учет выданных направлений на медосмотр </a:t>
          </a:r>
        </a:p>
        <a:p>
          <a:r>
            <a:rPr lang="ru-RU" sz="1100" b="1" dirty="0"/>
            <a:t>(п. 9 Приказа № 29н)</a:t>
          </a:r>
          <a:endParaRPr lang="ru-RU" sz="1100" dirty="0"/>
        </a:p>
      </dgm:t>
    </dgm:pt>
    <dgm:pt modelId="{83FB465B-C7AD-4549-9A68-C13726A50AB6}" type="parTrans" cxnId="{59132B67-8EA7-4F50-A8E0-CCF627B2A511}">
      <dgm:prSet/>
      <dgm:spPr/>
      <dgm:t>
        <a:bodyPr/>
        <a:lstStyle/>
        <a:p>
          <a:endParaRPr lang="ru-RU" sz="1100"/>
        </a:p>
      </dgm:t>
    </dgm:pt>
    <dgm:pt modelId="{C963128B-9D03-4D70-97B4-96602780A487}" type="sibTrans" cxnId="{59132B67-8EA7-4F50-A8E0-CCF627B2A511}">
      <dgm:prSet custT="1"/>
      <dgm:spPr/>
      <dgm:t>
        <a:bodyPr/>
        <a:lstStyle/>
        <a:p>
          <a:endParaRPr lang="ru-RU" sz="1100"/>
        </a:p>
      </dgm:t>
    </dgm:pt>
    <dgm:pt modelId="{A55AF5F5-730A-439D-80D5-A7087AA2C4DB}">
      <dgm:prSet custT="1"/>
      <dgm:spPr/>
      <dgm:t>
        <a:bodyPr/>
        <a:lstStyle/>
        <a:p>
          <a:r>
            <a:rPr lang="ru-RU" sz="1100" b="1" dirty="0"/>
            <a:t>Договор с медучреждением </a:t>
          </a:r>
        </a:p>
        <a:p>
          <a:r>
            <a:rPr lang="ru-RU" sz="1100" b="1" dirty="0"/>
            <a:t>(п.14 и 32 Приказа №29н)</a:t>
          </a:r>
          <a:endParaRPr lang="ru-RU" sz="1100" dirty="0"/>
        </a:p>
      </dgm:t>
    </dgm:pt>
    <dgm:pt modelId="{BCFB4BD8-CF5F-4452-9DDE-5351D1196064}" type="parTrans" cxnId="{A99A8E9D-920A-47B6-BD96-A8A594BB76D9}">
      <dgm:prSet/>
      <dgm:spPr/>
      <dgm:t>
        <a:bodyPr/>
        <a:lstStyle/>
        <a:p>
          <a:endParaRPr lang="ru-RU" sz="1100"/>
        </a:p>
      </dgm:t>
    </dgm:pt>
    <dgm:pt modelId="{1C933280-EC77-4D72-BEF0-DEF16B662FA3}" type="sibTrans" cxnId="{A99A8E9D-920A-47B6-BD96-A8A594BB76D9}">
      <dgm:prSet custT="1"/>
      <dgm:spPr/>
      <dgm:t>
        <a:bodyPr/>
        <a:lstStyle/>
        <a:p>
          <a:endParaRPr lang="ru-RU" sz="1100"/>
        </a:p>
      </dgm:t>
    </dgm:pt>
    <dgm:pt modelId="{0315AA8C-47DB-4773-A875-FB0C213898EF}">
      <dgm:prSet custT="1"/>
      <dgm:spPr/>
      <dgm:t>
        <a:bodyPr/>
        <a:lstStyle/>
        <a:p>
          <a:r>
            <a:rPr lang="ru-RU" sz="1100" b="1"/>
            <a:t>Заключительный акт по результатам проведенного периодического медицинского осмотра (приказ № 29н)</a:t>
          </a:r>
          <a:endParaRPr lang="ru-RU" sz="1100"/>
        </a:p>
      </dgm:t>
    </dgm:pt>
    <dgm:pt modelId="{4651151D-B91E-40D5-9F0C-4CED803797FE}" type="parTrans" cxnId="{85ACE538-90A0-4CA4-A0D0-68237AAD9075}">
      <dgm:prSet/>
      <dgm:spPr/>
      <dgm:t>
        <a:bodyPr/>
        <a:lstStyle/>
        <a:p>
          <a:endParaRPr lang="ru-RU" sz="1100"/>
        </a:p>
      </dgm:t>
    </dgm:pt>
    <dgm:pt modelId="{EA4992BA-D97D-4FAB-87CE-EE5560516B22}" type="sibTrans" cxnId="{85ACE538-90A0-4CA4-A0D0-68237AAD9075}">
      <dgm:prSet/>
      <dgm:spPr/>
      <dgm:t>
        <a:bodyPr/>
        <a:lstStyle/>
        <a:p>
          <a:endParaRPr lang="ru-RU" sz="1100"/>
        </a:p>
      </dgm:t>
    </dgm:pt>
    <dgm:pt modelId="{C6457F5F-180C-454D-A9C2-AAFC316537D5}" type="pres">
      <dgm:prSet presAssocID="{47189E05-6423-4EC1-BA87-5FF717D533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27410-078C-403B-B57C-432CF4651F77}" type="pres">
      <dgm:prSet presAssocID="{87F72C75-302E-41E3-8FE0-D98823A8EEB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6C66-26F6-4827-B704-3C8D83087822}" type="pres">
      <dgm:prSet presAssocID="{AA02FD62-2865-4426-8B81-FE85C692D558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85DAAD5-BAF1-492E-9F83-FA6EE44848CE}" type="pres">
      <dgm:prSet presAssocID="{AA02FD62-2865-4426-8B81-FE85C692D558}" presName="connectorText" presStyleLbl="sibTrans1D1" presStyleIdx="0" presStyleCnt="6"/>
      <dgm:spPr/>
      <dgm:t>
        <a:bodyPr/>
        <a:lstStyle/>
        <a:p>
          <a:endParaRPr lang="ru-RU"/>
        </a:p>
      </dgm:t>
    </dgm:pt>
    <dgm:pt modelId="{F52C5FFE-FD2B-4026-9396-C1D222A35015}" type="pres">
      <dgm:prSet presAssocID="{71CC14FE-039F-4CB5-9675-3B977E4896D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63CF2-23AE-4DC3-B62E-FE11E85B7D6C}" type="pres">
      <dgm:prSet presAssocID="{44150A63-EC78-439F-8E88-312708B1A85F}" presName="sibTrans" presStyleLbl="sibTrans1D1" presStyleIdx="1" presStyleCnt="6"/>
      <dgm:spPr/>
      <dgm:t>
        <a:bodyPr/>
        <a:lstStyle/>
        <a:p>
          <a:endParaRPr lang="ru-RU"/>
        </a:p>
      </dgm:t>
    </dgm:pt>
    <dgm:pt modelId="{0B0F0DB3-E11B-4F62-BBFE-A88B2AFACE81}" type="pres">
      <dgm:prSet presAssocID="{44150A63-EC78-439F-8E88-312708B1A85F}" presName="connectorText" presStyleLbl="sibTrans1D1" presStyleIdx="1" presStyleCnt="6"/>
      <dgm:spPr/>
      <dgm:t>
        <a:bodyPr/>
        <a:lstStyle/>
        <a:p>
          <a:endParaRPr lang="ru-RU"/>
        </a:p>
      </dgm:t>
    </dgm:pt>
    <dgm:pt modelId="{EE9180C0-927A-46D3-B1A4-6CD9BFC552DB}" type="pres">
      <dgm:prSet presAssocID="{15921AC3-3F4B-429D-812C-A3202C6C27E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1DABB-63EE-494B-B7DE-FBCBAF377AD3}" type="pres">
      <dgm:prSet presAssocID="{949BAD23-AFE0-469D-9CFB-6B2C01B2921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604A8C6C-7BE0-409A-A1A8-C61EBC881F52}" type="pres">
      <dgm:prSet presAssocID="{949BAD23-AFE0-469D-9CFB-6B2C01B29214}" presName="connectorText" presStyleLbl="sibTrans1D1" presStyleIdx="2" presStyleCnt="6"/>
      <dgm:spPr/>
      <dgm:t>
        <a:bodyPr/>
        <a:lstStyle/>
        <a:p>
          <a:endParaRPr lang="ru-RU"/>
        </a:p>
      </dgm:t>
    </dgm:pt>
    <dgm:pt modelId="{1C2A09FF-237C-469F-BA01-B38BF86ECBA5}" type="pres">
      <dgm:prSet presAssocID="{C3592A88-5817-478E-A0A5-4E5A3448CAB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0F64B-8048-464C-9343-CD89AD5A90D5}" type="pres">
      <dgm:prSet presAssocID="{12CE342B-33CC-4AC8-B89C-7B44F6D4CFB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845F9AE-4355-421C-945A-5A9BAB970129}" type="pres">
      <dgm:prSet presAssocID="{12CE342B-33CC-4AC8-B89C-7B44F6D4CFBF}" presName="connectorText" presStyleLbl="sibTrans1D1" presStyleIdx="3" presStyleCnt="6"/>
      <dgm:spPr/>
      <dgm:t>
        <a:bodyPr/>
        <a:lstStyle/>
        <a:p>
          <a:endParaRPr lang="ru-RU"/>
        </a:p>
      </dgm:t>
    </dgm:pt>
    <dgm:pt modelId="{7C61331D-199D-4331-8590-F9F8685F0D2A}" type="pres">
      <dgm:prSet presAssocID="{8E45FA21-27B9-4318-9131-623E319B78B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D0AA1-B123-4A1E-ACFE-3B5F8356CF89}" type="pres">
      <dgm:prSet presAssocID="{C963128B-9D03-4D70-97B4-96602780A48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B6A5502-EA78-49AB-84DC-56B4AE38BE64}" type="pres">
      <dgm:prSet presAssocID="{C963128B-9D03-4D70-97B4-96602780A487}" presName="connectorText" presStyleLbl="sibTrans1D1" presStyleIdx="4" presStyleCnt="6"/>
      <dgm:spPr/>
      <dgm:t>
        <a:bodyPr/>
        <a:lstStyle/>
        <a:p>
          <a:endParaRPr lang="ru-RU"/>
        </a:p>
      </dgm:t>
    </dgm:pt>
    <dgm:pt modelId="{AC46295D-3A07-4404-9A58-0CEE37C7131D}" type="pres">
      <dgm:prSet presAssocID="{A55AF5F5-730A-439D-80D5-A7087AA2C4D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1C403-2EBE-438C-B0A8-6202EDCE2213}" type="pres">
      <dgm:prSet presAssocID="{1C933280-EC77-4D72-BEF0-DEF16B662FA3}" presName="sibTrans" presStyleLbl="sibTrans1D1" presStyleIdx="5" presStyleCnt="6"/>
      <dgm:spPr/>
      <dgm:t>
        <a:bodyPr/>
        <a:lstStyle/>
        <a:p>
          <a:endParaRPr lang="ru-RU"/>
        </a:p>
      </dgm:t>
    </dgm:pt>
    <dgm:pt modelId="{6A024139-0660-4DF0-A265-6D4204829BA1}" type="pres">
      <dgm:prSet presAssocID="{1C933280-EC77-4D72-BEF0-DEF16B662FA3}" presName="connectorText" presStyleLbl="sibTrans1D1" presStyleIdx="5" presStyleCnt="6"/>
      <dgm:spPr/>
      <dgm:t>
        <a:bodyPr/>
        <a:lstStyle/>
        <a:p>
          <a:endParaRPr lang="ru-RU"/>
        </a:p>
      </dgm:t>
    </dgm:pt>
    <dgm:pt modelId="{EB9F6CB9-B828-43F3-BB96-C13894DF30A4}" type="pres">
      <dgm:prSet presAssocID="{0315AA8C-47DB-4773-A875-FB0C213898E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296D2-95FD-4DFE-9F78-5EA6D4B79DF6}" type="presOf" srcId="{A55AF5F5-730A-439D-80D5-A7087AA2C4DB}" destId="{AC46295D-3A07-4404-9A58-0CEE37C7131D}" srcOrd="0" destOrd="0" presId="urn:microsoft.com/office/officeart/2005/8/layout/bProcess3"/>
    <dgm:cxn modelId="{FCAF5B10-25EF-46FB-AF7B-21CADABAE225}" type="presOf" srcId="{44150A63-EC78-439F-8E88-312708B1A85F}" destId="{04E63CF2-23AE-4DC3-B62E-FE11E85B7D6C}" srcOrd="0" destOrd="0" presId="urn:microsoft.com/office/officeart/2005/8/layout/bProcess3"/>
    <dgm:cxn modelId="{F47D9AD8-8239-4EF2-A054-7AAE2B6CBAF3}" type="presOf" srcId="{949BAD23-AFE0-469D-9CFB-6B2C01B29214}" destId="{604A8C6C-7BE0-409A-A1A8-C61EBC881F52}" srcOrd="1" destOrd="0" presId="urn:microsoft.com/office/officeart/2005/8/layout/bProcess3"/>
    <dgm:cxn modelId="{62521E33-72C5-401D-927C-C5D787636002}" type="presOf" srcId="{12CE342B-33CC-4AC8-B89C-7B44F6D4CFBF}" destId="{32D0F64B-8048-464C-9343-CD89AD5A90D5}" srcOrd="0" destOrd="0" presId="urn:microsoft.com/office/officeart/2005/8/layout/bProcess3"/>
    <dgm:cxn modelId="{58EB190C-8F89-4DBF-8A05-4BA9425C42FF}" type="presOf" srcId="{C3592A88-5817-478E-A0A5-4E5A3448CABA}" destId="{1C2A09FF-237C-469F-BA01-B38BF86ECBA5}" srcOrd="0" destOrd="0" presId="urn:microsoft.com/office/officeart/2005/8/layout/bProcess3"/>
    <dgm:cxn modelId="{A99A8E9D-920A-47B6-BD96-A8A594BB76D9}" srcId="{47189E05-6423-4EC1-BA87-5FF717D53358}" destId="{A55AF5F5-730A-439D-80D5-A7087AA2C4DB}" srcOrd="5" destOrd="0" parTransId="{BCFB4BD8-CF5F-4452-9DDE-5351D1196064}" sibTransId="{1C933280-EC77-4D72-BEF0-DEF16B662FA3}"/>
    <dgm:cxn modelId="{5C6A3E70-E3EC-4DB8-8400-EBF721C34046}" type="presOf" srcId="{0315AA8C-47DB-4773-A875-FB0C213898EF}" destId="{EB9F6CB9-B828-43F3-BB96-C13894DF30A4}" srcOrd="0" destOrd="0" presId="urn:microsoft.com/office/officeart/2005/8/layout/bProcess3"/>
    <dgm:cxn modelId="{089E5DD9-79DA-42C1-9179-A68C2B24FA7A}" type="presOf" srcId="{71CC14FE-039F-4CB5-9675-3B977E4896DE}" destId="{F52C5FFE-FD2B-4026-9396-C1D222A35015}" srcOrd="0" destOrd="0" presId="urn:microsoft.com/office/officeart/2005/8/layout/bProcess3"/>
    <dgm:cxn modelId="{D5797CCC-F711-421D-B8E2-B741A739BE4D}" srcId="{47189E05-6423-4EC1-BA87-5FF717D53358}" destId="{15921AC3-3F4B-429D-812C-A3202C6C27E1}" srcOrd="2" destOrd="0" parTransId="{13AB6012-6399-498B-B93A-0FAF6E8C07C3}" sibTransId="{949BAD23-AFE0-469D-9CFB-6B2C01B29214}"/>
    <dgm:cxn modelId="{43F40CF6-0EC5-4173-9F28-B2025B869B81}" type="presOf" srcId="{44150A63-EC78-439F-8E88-312708B1A85F}" destId="{0B0F0DB3-E11B-4F62-BBFE-A88B2AFACE81}" srcOrd="1" destOrd="0" presId="urn:microsoft.com/office/officeart/2005/8/layout/bProcess3"/>
    <dgm:cxn modelId="{C87916E4-3D5F-4D42-B4B0-2F3B28242B68}" type="presOf" srcId="{87F72C75-302E-41E3-8FE0-D98823A8EEB1}" destId="{BF427410-078C-403B-B57C-432CF4651F77}" srcOrd="0" destOrd="0" presId="urn:microsoft.com/office/officeart/2005/8/layout/bProcess3"/>
    <dgm:cxn modelId="{7C1C0339-0188-4F57-A286-8052612235B1}" type="presOf" srcId="{1C933280-EC77-4D72-BEF0-DEF16B662FA3}" destId="{F361C403-2EBE-438C-B0A8-6202EDCE2213}" srcOrd="0" destOrd="0" presId="urn:microsoft.com/office/officeart/2005/8/layout/bProcess3"/>
    <dgm:cxn modelId="{FE3ACC8C-B51F-422E-A2A2-733ECAB710B3}" srcId="{47189E05-6423-4EC1-BA87-5FF717D53358}" destId="{87F72C75-302E-41E3-8FE0-D98823A8EEB1}" srcOrd="0" destOrd="0" parTransId="{6849F581-4314-4345-B3BC-09D77CAA8720}" sibTransId="{AA02FD62-2865-4426-8B81-FE85C692D558}"/>
    <dgm:cxn modelId="{F554262A-8E7D-4600-BD03-BC9C44DD96BF}" type="presOf" srcId="{C963128B-9D03-4D70-97B4-96602780A487}" destId="{DB6A5502-EA78-49AB-84DC-56B4AE38BE64}" srcOrd="1" destOrd="0" presId="urn:microsoft.com/office/officeart/2005/8/layout/bProcess3"/>
    <dgm:cxn modelId="{E972E702-7A98-4CE7-A478-F1F6F64AE8D3}" type="presOf" srcId="{AA02FD62-2865-4426-8B81-FE85C692D558}" destId="{185DAAD5-BAF1-492E-9F83-FA6EE44848CE}" srcOrd="1" destOrd="0" presId="urn:microsoft.com/office/officeart/2005/8/layout/bProcess3"/>
    <dgm:cxn modelId="{B9B84C93-63A9-488C-8B7D-78ECFE4124BA}" srcId="{47189E05-6423-4EC1-BA87-5FF717D53358}" destId="{C3592A88-5817-478E-A0A5-4E5A3448CABA}" srcOrd="3" destOrd="0" parTransId="{4F3CF322-6805-4757-8E49-3DE1E57965EF}" sibTransId="{12CE342B-33CC-4AC8-B89C-7B44F6D4CFBF}"/>
    <dgm:cxn modelId="{CF64CCD4-1BDA-4678-895C-0932AFEB721C}" srcId="{47189E05-6423-4EC1-BA87-5FF717D53358}" destId="{71CC14FE-039F-4CB5-9675-3B977E4896DE}" srcOrd="1" destOrd="0" parTransId="{A55D20D1-7CC5-46E7-B281-A5811B2178F9}" sibTransId="{44150A63-EC78-439F-8E88-312708B1A85F}"/>
    <dgm:cxn modelId="{C591D3F1-F06F-4CFA-990F-1BF81B9F75A1}" type="presOf" srcId="{8E45FA21-27B9-4318-9131-623E319B78B7}" destId="{7C61331D-199D-4331-8590-F9F8685F0D2A}" srcOrd="0" destOrd="0" presId="urn:microsoft.com/office/officeart/2005/8/layout/bProcess3"/>
    <dgm:cxn modelId="{85ACE538-90A0-4CA4-A0D0-68237AAD9075}" srcId="{47189E05-6423-4EC1-BA87-5FF717D53358}" destId="{0315AA8C-47DB-4773-A875-FB0C213898EF}" srcOrd="6" destOrd="0" parTransId="{4651151D-B91E-40D5-9F0C-4CED803797FE}" sibTransId="{EA4992BA-D97D-4FAB-87CE-EE5560516B22}"/>
    <dgm:cxn modelId="{62D10E2D-A105-4F6E-81F6-C6D99CA3C84F}" type="presOf" srcId="{15921AC3-3F4B-429D-812C-A3202C6C27E1}" destId="{EE9180C0-927A-46D3-B1A4-6CD9BFC552DB}" srcOrd="0" destOrd="0" presId="urn:microsoft.com/office/officeart/2005/8/layout/bProcess3"/>
    <dgm:cxn modelId="{8B755D1A-2447-4D59-A2BF-C497A23C3B20}" type="presOf" srcId="{1C933280-EC77-4D72-BEF0-DEF16B662FA3}" destId="{6A024139-0660-4DF0-A265-6D4204829BA1}" srcOrd="1" destOrd="0" presId="urn:microsoft.com/office/officeart/2005/8/layout/bProcess3"/>
    <dgm:cxn modelId="{248B58F5-AF4E-4771-BA22-EF48D56DCA8A}" type="presOf" srcId="{47189E05-6423-4EC1-BA87-5FF717D53358}" destId="{C6457F5F-180C-454D-A9C2-AAFC316537D5}" srcOrd="0" destOrd="0" presId="urn:microsoft.com/office/officeart/2005/8/layout/bProcess3"/>
    <dgm:cxn modelId="{30742A23-09F0-4127-8889-D10A4D455599}" type="presOf" srcId="{12CE342B-33CC-4AC8-B89C-7B44F6D4CFBF}" destId="{6845F9AE-4355-421C-945A-5A9BAB970129}" srcOrd="1" destOrd="0" presId="urn:microsoft.com/office/officeart/2005/8/layout/bProcess3"/>
    <dgm:cxn modelId="{66990B4A-DE50-4581-ABC4-C4E8EE50A41D}" type="presOf" srcId="{949BAD23-AFE0-469D-9CFB-6B2C01B29214}" destId="{3961DABB-63EE-494B-B7DE-FBCBAF377AD3}" srcOrd="0" destOrd="0" presId="urn:microsoft.com/office/officeart/2005/8/layout/bProcess3"/>
    <dgm:cxn modelId="{BCF4E467-38A1-482C-906F-A8E9A78ADA25}" type="presOf" srcId="{AA02FD62-2865-4426-8B81-FE85C692D558}" destId="{61246C66-26F6-4827-B704-3C8D83087822}" srcOrd="0" destOrd="0" presId="urn:microsoft.com/office/officeart/2005/8/layout/bProcess3"/>
    <dgm:cxn modelId="{59132B67-8EA7-4F50-A8E0-CCF627B2A511}" srcId="{47189E05-6423-4EC1-BA87-5FF717D53358}" destId="{8E45FA21-27B9-4318-9131-623E319B78B7}" srcOrd="4" destOrd="0" parTransId="{83FB465B-C7AD-4549-9A68-C13726A50AB6}" sibTransId="{C963128B-9D03-4D70-97B4-96602780A487}"/>
    <dgm:cxn modelId="{0A86436B-9585-4E8D-B8CB-00A5D4DFCB3F}" type="presOf" srcId="{C963128B-9D03-4D70-97B4-96602780A487}" destId="{78FD0AA1-B123-4A1E-ACFE-3B5F8356CF89}" srcOrd="0" destOrd="0" presId="urn:microsoft.com/office/officeart/2005/8/layout/bProcess3"/>
    <dgm:cxn modelId="{D41B60C1-D9CC-4574-B9A5-9622E7A91558}" type="presParOf" srcId="{C6457F5F-180C-454D-A9C2-AAFC316537D5}" destId="{BF427410-078C-403B-B57C-432CF4651F77}" srcOrd="0" destOrd="0" presId="urn:microsoft.com/office/officeart/2005/8/layout/bProcess3"/>
    <dgm:cxn modelId="{E4C23A96-645A-4230-B5A6-4EA342157391}" type="presParOf" srcId="{C6457F5F-180C-454D-A9C2-AAFC316537D5}" destId="{61246C66-26F6-4827-B704-3C8D83087822}" srcOrd="1" destOrd="0" presId="urn:microsoft.com/office/officeart/2005/8/layout/bProcess3"/>
    <dgm:cxn modelId="{5642A2FA-BAF5-4DE0-8920-619AB48E9C5B}" type="presParOf" srcId="{61246C66-26F6-4827-B704-3C8D83087822}" destId="{185DAAD5-BAF1-492E-9F83-FA6EE44848CE}" srcOrd="0" destOrd="0" presId="urn:microsoft.com/office/officeart/2005/8/layout/bProcess3"/>
    <dgm:cxn modelId="{4C50810A-2024-41B9-834B-518F77337919}" type="presParOf" srcId="{C6457F5F-180C-454D-A9C2-AAFC316537D5}" destId="{F52C5FFE-FD2B-4026-9396-C1D222A35015}" srcOrd="2" destOrd="0" presId="urn:microsoft.com/office/officeart/2005/8/layout/bProcess3"/>
    <dgm:cxn modelId="{414DC1FA-2D2D-46DB-B818-92A589F3864E}" type="presParOf" srcId="{C6457F5F-180C-454D-A9C2-AAFC316537D5}" destId="{04E63CF2-23AE-4DC3-B62E-FE11E85B7D6C}" srcOrd="3" destOrd="0" presId="urn:microsoft.com/office/officeart/2005/8/layout/bProcess3"/>
    <dgm:cxn modelId="{E333A8A7-8FCD-42A8-BF9A-19309FF49A12}" type="presParOf" srcId="{04E63CF2-23AE-4DC3-B62E-FE11E85B7D6C}" destId="{0B0F0DB3-E11B-4F62-BBFE-A88B2AFACE81}" srcOrd="0" destOrd="0" presId="urn:microsoft.com/office/officeart/2005/8/layout/bProcess3"/>
    <dgm:cxn modelId="{F67EA73A-E191-4C56-A447-05971586052B}" type="presParOf" srcId="{C6457F5F-180C-454D-A9C2-AAFC316537D5}" destId="{EE9180C0-927A-46D3-B1A4-6CD9BFC552DB}" srcOrd="4" destOrd="0" presId="urn:microsoft.com/office/officeart/2005/8/layout/bProcess3"/>
    <dgm:cxn modelId="{CF0B05CC-D0F7-4164-8CAC-8F7CC6D19D3E}" type="presParOf" srcId="{C6457F5F-180C-454D-A9C2-AAFC316537D5}" destId="{3961DABB-63EE-494B-B7DE-FBCBAF377AD3}" srcOrd="5" destOrd="0" presId="urn:microsoft.com/office/officeart/2005/8/layout/bProcess3"/>
    <dgm:cxn modelId="{39F867E0-9D4C-488B-BBDA-35AAD9B604FA}" type="presParOf" srcId="{3961DABB-63EE-494B-B7DE-FBCBAF377AD3}" destId="{604A8C6C-7BE0-409A-A1A8-C61EBC881F52}" srcOrd="0" destOrd="0" presId="urn:microsoft.com/office/officeart/2005/8/layout/bProcess3"/>
    <dgm:cxn modelId="{1DE232F7-317D-4208-AAC0-7D99493F8646}" type="presParOf" srcId="{C6457F5F-180C-454D-A9C2-AAFC316537D5}" destId="{1C2A09FF-237C-469F-BA01-B38BF86ECBA5}" srcOrd="6" destOrd="0" presId="urn:microsoft.com/office/officeart/2005/8/layout/bProcess3"/>
    <dgm:cxn modelId="{9BCBCE9A-BE95-4366-94A7-404C3AC27008}" type="presParOf" srcId="{C6457F5F-180C-454D-A9C2-AAFC316537D5}" destId="{32D0F64B-8048-464C-9343-CD89AD5A90D5}" srcOrd="7" destOrd="0" presId="urn:microsoft.com/office/officeart/2005/8/layout/bProcess3"/>
    <dgm:cxn modelId="{3CA32137-9FB1-4EF0-A310-65AE6A7CC383}" type="presParOf" srcId="{32D0F64B-8048-464C-9343-CD89AD5A90D5}" destId="{6845F9AE-4355-421C-945A-5A9BAB970129}" srcOrd="0" destOrd="0" presId="urn:microsoft.com/office/officeart/2005/8/layout/bProcess3"/>
    <dgm:cxn modelId="{5F0ADA43-51B6-46C4-B786-5A95858FEE6B}" type="presParOf" srcId="{C6457F5F-180C-454D-A9C2-AAFC316537D5}" destId="{7C61331D-199D-4331-8590-F9F8685F0D2A}" srcOrd="8" destOrd="0" presId="urn:microsoft.com/office/officeart/2005/8/layout/bProcess3"/>
    <dgm:cxn modelId="{0706C70B-2FBB-4F7D-AA7F-7FEBEE6958EE}" type="presParOf" srcId="{C6457F5F-180C-454D-A9C2-AAFC316537D5}" destId="{78FD0AA1-B123-4A1E-ACFE-3B5F8356CF89}" srcOrd="9" destOrd="0" presId="urn:microsoft.com/office/officeart/2005/8/layout/bProcess3"/>
    <dgm:cxn modelId="{364F6ED9-39B8-4C8A-A08F-B424E58360BC}" type="presParOf" srcId="{78FD0AA1-B123-4A1E-ACFE-3B5F8356CF89}" destId="{DB6A5502-EA78-49AB-84DC-56B4AE38BE64}" srcOrd="0" destOrd="0" presId="urn:microsoft.com/office/officeart/2005/8/layout/bProcess3"/>
    <dgm:cxn modelId="{47B992E3-C23D-40C6-85FF-DDD7C10581D3}" type="presParOf" srcId="{C6457F5F-180C-454D-A9C2-AAFC316537D5}" destId="{AC46295D-3A07-4404-9A58-0CEE37C7131D}" srcOrd="10" destOrd="0" presId="urn:microsoft.com/office/officeart/2005/8/layout/bProcess3"/>
    <dgm:cxn modelId="{B5E78037-922D-4403-B091-D60D5B98D843}" type="presParOf" srcId="{C6457F5F-180C-454D-A9C2-AAFC316537D5}" destId="{F361C403-2EBE-438C-B0A8-6202EDCE2213}" srcOrd="11" destOrd="0" presId="urn:microsoft.com/office/officeart/2005/8/layout/bProcess3"/>
    <dgm:cxn modelId="{433F444E-230B-46B7-8647-69C1D3C97F62}" type="presParOf" srcId="{F361C403-2EBE-438C-B0A8-6202EDCE2213}" destId="{6A024139-0660-4DF0-A265-6D4204829BA1}" srcOrd="0" destOrd="0" presId="urn:microsoft.com/office/officeart/2005/8/layout/bProcess3"/>
    <dgm:cxn modelId="{D3107F73-9FCA-4977-AC3A-7FB6C33FA249}" type="presParOf" srcId="{C6457F5F-180C-454D-A9C2-AAFC316537D5}" destId="{EB9F6CB9-B828-43F3-BB96-C13894DF30A4}" srcOrd="12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2552C0-264E-4FA1-A5E7-973D862384A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21ED81A-E381-488D-96AE-E2EBE79B1040}">
      <dgm:prSet/>
      <dgm:spPr/>
      <dgm:t>
        <a:bodyPr/>
        <a:lstStyle/>
        <a:p>
          <a:r>
            <a:rPr lang="ru-RU"/>
            <a:t>Направление на обязательной психиатрическое освидетельствование</a:t>
          </a:r>
        </a:p>
      </dgm:t>
    </dgm:pt>
    <dgm:pt modelId="{E8E4192A-27F4-4B47-80CB-B618F01DD2BB}" type="parTrans" cxnId="{4FD64B0F-9003-48EF-ADD5-52EE8758D879}">
      <dgm:prSet/>
      <dgm:spPr/>
      <dgm:t>
        <a:bodyPr/>
        <a:lstStyle/>
        <a:p>
          <a:endParaRPr lang="ru-RU"/>
        </a:p>
      </dgm:t>
    </dgm:pt>
    <dgm:pt modelId="{E1AE1C56-B0BE-441E-861E-5B7D4FDCF87A}" type="sibTrans" cxnId="{4FD64B0F-9003-48EF-ADD5-52EE8758D879}">
      <dgm:prSet/>
      <dgm:spPr/>
      <dgm:t>
        <a:bodyPr/>
        <a:lstStyle/>
        <a:p>
          <a:endParaRPr lang="ru-RU"/>
        </a:p>
      </dgm:t>
    </dgm:pt>
    <dgm:pt modelId="{A4BECB46-9B95-496D-8899-3D916891E640}">
      <dgm:prSet/>
      <dgm:spPr/>
      <dgm:t>
        <a:bodyPr/>
        <a:lstStyle/>
        <a:p>
          <a:r>
            <a:rPr lang="ru-RU"/>
            <a:t>Журнал учета выданных направлений на обязательное психиатрическое освидетельствование </a:t>
          </a:r>
        </a:p>
      </dgm:t>
    </dgm:pt>
    <dgm:pt modelId="{63890699-F99C-4282-92A0-0CE3029F5B9D}" type="parTrans" cxnId="{3B90CEFA-9155-416E-9CBA-612F3E186446}">
      <dgm:prSet/>
      <dgm:spPr/>
      <dgm:t>
        <a:bodyPr/>
        <a:lstStyle/>
        <a:p>
          <a:endParaRPr lang="ru-RU"/>
        </a:p>
      </dgm:t>
    </dgm:pt>
    <dgm:pt modelId="{C86800C6-BA5E-4F61-BB39-C1CF2BDC8525}" type="sibTrans" cxnId="{3B90CEFA-9155-416E-9CBA-612F3E186446}">
      <dgm:prSet/>
      <dgm:spPr/>
      <dgm:t>
        <a:bodyPr/>
        <a:lstStyle/>
        <a:p>
          <a:endParaRPr lang="ru-RU"/>
        </a:p>
      </dgm:t>
    </dgm:pt>
    <dgm:pt modelId="{A07F2116-3103-4444-A283-1C0A1E8B79EE}">
      <dgm:prSet/>
      <dgm:spPr/>
      <dgm:t>
        <a:bodyPr/>
        <a:lstStyle/>
        <a:p>
          <a:r>
            <a:rPr lang="ru-RU"/>
            <a:t>Медицинские заключения о прохождении работниками обязательных психиатрических освидетельствований</a:t>
          </a:r>
        </a:p>
      </dgm:t>
    </dgm:pt>
    <dgm:pt modelId="{32BB7072-93D9-4DBB-B164-95317A3D4132}" type="parTrans" cxnId="{28912556-2D77-414C-AB48-FF846675D6D8}">
      <dgm:prSet/>
      <dgm:spPr/>
      <dgm:t>
        <a:bodyPr/>
        <a:lstStyle/>
        <a:p>
          <a:endParaRPr lang="ru-RU"/>
        </a:p>
      </dgm:t>
    </dgm:pt>
    <dgm:pt modelId="{12948043-EBB2-4FA2-A759-95883D97B841}" type="sibTrans" cxnId="{28912556-2D77-414C-AB48-FF846675D6D8}">
      <dgm:prSet/>
      <dgm:spPr/>
      <dgm:t>
        <a:bodyPr/>
        <a:lstStyle/>
        <a:p>
          <a:endParaRPr lang="ru-RU"/>
        </a:p>
      </dgm:t>
    </dgm:pt>
    <dgm:pt modelId="{7EE29230-89DC-446B-9DA8-C096D32C762B}" type="pres">
      <dgm:prSet presAssocID="{E22552C0-264E-4FA1-A5E7-973D86238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138F5-8C5C-4C42-923E-D116F3D03314}" type="pres">
      <dgm:prSet presAssocID="{221ED81A-E381-488D-96AE-E2EBE79B10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86E3D-C312-4AC6-8309-FCC91C0A1868}" type="pres">
      <dgm:prSet presAssocID="{E1AE1C56-B0BE-441E-861E-5B7D4FDCF87A}" presName="spacer" presStyleCnt="0"/>
      <dgm:spPr/>
    </dgm:pt>
    <dgm:pt modelId="{3704B3D2-61E4-4F3F-9DAC-E00CDD3835A9}" type="pres">
      <dgm:prSet presAssocID="{A4BECB46-9B95-496D-8899-3D916891E6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35EE3-58E2-464F-93A7-2672DE017259}" type="pres">
      <dgm:prSet presAssocID="{C86800C6-BA5E-4F61-BB39-C1CF2BDC8525}" presName="spacer" presStyleCnt="0"/>
      <dgm:spPr/>
    </dgm:pt>
    <dgm:pt modelId="{04D04B3B-6A80-4AEA-8F9D-E36DA7105AEB}" type="pres">
      <dgm:prSet presAssocID="{A07F2116-3103-4444-A283-1C0A1E8B79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12556-2D77-414C-AB48-FF846675D6D8}" srcId="{E22552C0-264E-4FA1-A5E7-973D862384A0}" destId="{A07F2116-3103-4444-A283-1C0A1E8B79EE}" srcOrd="2" destOrd="0" parTransId="{32BB7072-93D9-4DBB-B164-95317A3D4132}" sibTransId="{12948043-EBB2-4FA2-A759-95883D97B841}"/>
    <dgm:cxn modelId="{497418FE-E5EE-4459-9B1C-E29556B29655}" type="presOf" srcId="{A4BECB46-9B95-496D-8899-3D916891E640}" destId="{3704B3D2-61E4-4F3F-9DAC-E00CDD3835A9}" srcOrd="0" destOrd="0" presId="urn:microsoft.com/office/officeart/2005/8/layout/vList2"/>
    <dgm:cxn modelId="{AE51225A-3A1B-4EF5-BA3C-02FB2B0033E8}" type="presOf" srcId="{A07F2116-3103-4444-A283-1C0A1E8B79EE}" destId="{04D04B3B-6A80-4AEA-8F9D-E36DA7105AEB}" srcOrd="0" destOrd="0" presId="urn:microsoft.com/office/officeart/2005/8/layout/vList2"/>
    <dgm:cxn modelId="{3B90CEFA-9155-416E-9CBA-612F3E186446}" srcId="{E22552C0-264E-4FA1-A5E7-973D862384A0}" destId="{A4BECB46-9B95-496D-8899-3D916891E640}" srcOrd="1" destOrd="0" parTransId="{63890699-F99C-4282-92A0-0CE3029F5B9D}" sibTransId="{C86800C6-BA5E-4F61-BB39-C1CF2BDC8525}"/>
    <dgm:cxn modelId="{152F7D04-E1BF-4426-ACCD-37444D515A0F}" type="presOf" srcId="{221ED81A-E381-488D-96AE-E2EBE79B1040}" destId="{E9E138F5-8C5C-4C42-923E-D116F3D03314}" srcOrd="0" destOrd="0" presId="urn:microsoft.com/office/officeart/2005/8/layout/vList2"/>
    <dgm:cxn modelId="{B2F274E7-3020-4604-B5B4-FEA695A98A0E}" type="presOf" srcId="{E22552C0-264E-4FA1-A5E7-973D862384A0}" destId="{7EE29230-89DC-446B-9DA8-C096D32C762B}" srcOrd="0" destOrd="0" presId="urn:microsoft.com/office/officeart/2005/8/layout/vList2"/>
    <dgm:cxn modelId="{4FD64B0F-9003-48EF-ADD5-52EE8758D879}" srcId="{E22552C0-264E-4FA1-A5E7-973D862384A0}" destId="{221ED81A-E381-488D-96AE-E2EBE79B1040}" srcOrd="0" destOrd="0" parTransId="{E8E4192A-27F4-4B47-80CB-B618F01DD2BB}" sibTransId="{E1AE1C56-B0BE-441E-861E-5B7D4FDCF87A}"/>
    <dgm:cxn modelId="{DA8AE7A9-1352-4AA9-8056-310D8D6D2053}" type="presParOf" srcId="{7EE29230-89DC-446B-9DA8-C096D32C762B}" destId="{E9E138F5-8C5C-4C42-923E-D116F3D03314}" srcOrd="0" destOrd="0" presId="urn:microsoft.com/office/officeart/2005/8/layout/vList2"/>
    <dgm:cxn modelId="{6D18B3CF-2C67-4572-83AE-AA6FB7594895}" type="presParOf" srcId="{7EE29230-89DC-446B-9DA8-C096D32C762B}" destId="{C2C86E3D-C312-4AC6-8309-FCC91C0A1868}" srcOrd="1" destOrd="0" presId="urn:microsoft.com/office/officeart/2005/8/layout/vList2"/>
    <dgm:cxn modelId="{B2810B7F-5AC9-40B1-B91E-A3A613D201F4}" type="presParOf" srcId="{7EE29230-89DC-446B-9DA8-C096D32C762B}" destId="{3704B3D2-61E4-4F3F-9DAC-E00CDD3835A9}" srcOrd="2" destOrd="0" presId="urn:microsoft.com/office/officeart/2005/8/layout/vList2"/>
    <dgm:cxn modelId="{6D09E72A-8BC5-4180-8FE7-7800EF8C6598}" type="presParOf" srcId="{7EE29230-89DC-446B-9DA8-C096D32C762B}" destId="{F2435EE3-58E2-464F-93A7-2672DE017259}" srcOrd="3" destOrd="0" presId="urn:microsoft.com/office/officeart/2005/8/layout/vList2"/>
    <dgm:cxn modelId="{CEB69F45-9EA7-4E4E-8316-4F1B8CD8D9F9}" type="presParOf" srcId="{7EE29230-89DC-446B-9DA8-C096D32C762B}" destId="{04D04B3B-6A80-4AEA-8F9D-E36DA7105AEB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1A4F98-7485-42B8-BD55-6776F20DF31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3EA01F-3CDE-4F7A-BEE0-A0B6AA942A3E}">
      <dgm:prSet/>
      <dgm:spPr/>
      <dgm:t>
        <a:bodyPr/>
        <a:lstStyle/>
        <a:p>
          <a:pPr algn="just" rtl="0"/>
          <a:r>
            <a:rPr lang="ru-RU" dirty="0" smtClean="0"/>
            <a:t>- </a:t>
          </a:r>
          <a:r>
            <a:rPr lang="ru-RU" dirty="0"/>
            <a:t>Приказ </a:t>
          </a:r>
          <a:r>
            <a:rPr lang="ru-RU" dirty="0" smtClean="0"/>
            <a:t>о назначении ответственного за  хранение и использование аптечки первой помощи  (Приказ </a:t>
          </a:r>
          <a:r>
            <a:rPr lang="ru-RU" dirty="0"/>
            <a:t>№ </a:t>
          </a:r>
          <a:r>
            <a:rPr lang="ru-RU" dirty="0" smtClean="0"/>
            <a:t>1331н)</a:t>
          </a:r>
          <a:endParaRPr lang="ru-RU" dirty="0"/>
        </a:p>
      </dgm:t>
    </dgm:pt>
    <dgm:pt modelId="{51F2C9D9-0A4D-48DA-9B83-265CA05BE654}" type="parTrans" cxnId="{0F6EC8AF-33BE-42ED-A046-25E889FD898A}">
      <dgm:prSet/>
      <dgm:spPr/>
      <dgm:t>
        <a:bodyPr/>
        <a:lstStyle/>
        <a:p>
          <a:pPr algn="just"/>
          <a:endParaRPr lang="ru-RU"/>
        </a:p>
      </dgm:t>
    </dgm:pt>
    <dgm:pt modelId="{59A02A62-A638-482E-9032-7A72F6C5B6CB}" type="sibTrans" cxnId="{0F6EC8AF-33BE-42ED-A046-25E889FD898A}">
      <dgm:prSet/>
      <dgm:spPr/>
      <dgm:t>
        <a:bodyPr/>
        <a:lstStyle/>
        <a:p>
          <a:pPr algn="just"/>
          <a:endParaRPr lang="ru-RU"/>
        </a:p>
      </dgm:t>
    </dgm:pt>
    <dgm:pt modelId="{C9859D22-FC43-4B67-A529-78ADEB0978A7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- </a:t>
          </a:r>
          <a:r>
            <a:rPr lang="ru-RU" dirty="0" smtClean="0"/>
            <a:t>Журнал регистрации использования изделий аптечки (</a:t>
          </a:r>
          <a:r>
            <a:rPr lang="ru-RU" b="0" i="0" dirty="0" smtClean="0"/>
            <a:t>рекомендован письмом </a:t>
          </a:r>
          <a:r>
            <a:rPr lang="ru-RU" b="0" i="0" dirty="0" err="1" smtClean="0"/>
            <a:t>Роструда</a:t>
          </a:r>
          <a:r>
            <a:rPr lang="ru-RU" b="0" i="0" dirty="0" smtClean="0"/>
            <a:t> </a:t>
          </a:r>
          <a:r>
            <a:rPr lang="ru-RU" b="0" i="0" dirty="0" smtClean="0"/>
            <a:t>от 07.11.2012 </a:t>
          </a:r>
          <a:r>
            <a:rPr lang="ru-RU" b="0" i="0" dirty="0" smtClean="0"/>
            <a:t>№ ПГ/8351-3-5)</a:t>
          </a:r>
          <a:endParaRPr lang="ru-RU" dirty="0"/>
        </a:p>
      </dgm:t>
    </dgm:pt>
    <dgm:pt modelId="{9543BA4C-093A-40BD-88F2-044D863E053C}" type="parTrans" cxnId="{A065B0B6-B6C9-4DBB-B28C-EAFA7A8818D8}">
      <dgm:prSet/>
      <dgm:spPr/>
      <dgm:t>
        <a:bodyPr/>
        <a:lstStyle/>
        <a:p>
          <a:pPr algn="just"/>
          <a:endParaRPr lang="ru-RU"/>
        </a:p>
      </dgm:t>
    </dgm:pt>
    <dgm:pt modelId="{C5D7482F-C9FC-4E9E-8C18-CEB787415BDC}" type="sibTrans" cxnId="{A065B0B6-B6C9-4DBB-B28C-EAFA7A8818D8}">
      <dgm:prSet/>
      <dgm:spPr/>
      <dgm:t>
        <a:bodyPr/>
        <a:lstStyle/>
        <a:p>
          <a:pPr algn="just"/>
          <a:endParaRPr lang="ru-RU"/>
        </a:p>
      </dgm:t>
    </dgm:pt>
    <dgm:pt modelId="{1FD36810-38C7-4F4D-9838-2F92E4A439CD}">
      <dgm:prSet/>
      <dgm:spPr/>
      <dgm:t>
        <a:bodyPr/>
        <a:lstStyle/>
        <a:p>
          <a:pPr algn="just" rtl="0"/>
          <a:r>
            <a:rPr lang="ru-RU" dirty="0" smtClean="0"/>
            <a:t>- утилизация изделий с истекшим сроком хранения (немедицинские изделия являются бытовыми отходами)</a:t>
          </a:r>
          <a:endParaRPr lang="ru-RU" dirty="0"/>
        </a:p>
      </dgm:t>
    </dgm:pt>
    <dgm:pt modelId="{CD0E6570-7B2A-4FC0-BAC8-E578FD099EC3}" type="parTrans" cxnId="{81EE20EE-087F-4725-9D8B-A5F2EB3CB031}">
      <dgm:prSet/>
      <dgm:spPr/>
      <dgm:t>
        <a:bodyPr/>
        <a:lstStyle/>
        <a:p>
          <a:pPr algn="just"/>
          <a:endParaRPr lang="ru-RU"/>
        </a:p>
      </dgm:t>
    </dgm:pt>
    <dgm:pt modelId="{17A4A5D4-F675-4C71-AADE-BEF87CA7C4A4}" type="sibTrans" cxnId="{81EE20EE-087F-4725-9D8B-A5F2EB3CB031}">
      <dgm:prSet/>
      <dgm:spPr/>
      <dgm:t>
        <a:bodyPr/>
        <a:lstStyle/>
        <a:p>
          <a:pPr algn="just"/>
          <a:endParaRPr lang="ru-RU"/>
        </a:p>
      </dgm:t>
    </dgm:pt>
    <dgm:pt modelId="{55419D87-8EC4-407E-B816-A5F6D2B6016F}">
      <dgm:prSet/>
      <dgm:spPr/>
      <dgm:t>
        <a:bodyPr/>
        <a:lstStyle/>
        <a:p>
          <a:pPr algn="just" rtl="0"/>
          <a:r>
            <a:rPr lang="ru-RU" dirty="0"/>
            <a:t>- </a:t>
          </a:r>
          <a:r>
            <a:rPr lang="ru-RU" dirty="0" smtClean="0"/>
            <a:t>сотрудник, ответственный за аптечку первой помощи, должен пройти обучение оказанию первой помощи пострадавшим</a:t>
          </a:r>
          <a:endParaRPr lang="ru-RU" dirty="0"/>
        </a:p>
      </dgm:t>
    </dgm:pt>
    <dgm:pt modelId="{46A9B3F8-8C2F-4FB3-8EF1-60AF4BCCB740}" type="sibTrans" cxnId="{A53731F6-D9F6-4DDC-85EC-F62806EFC23D}">
      <dgm:prSet/>
      <dgm:spPr/>
      <dgm:t>
        <a:bodyPr/>
        <a:lstStyle/>
        <a:p>
          <a:pPr algn="just"/>
          <a:endParaRPr lang="ru-RU"/>
        </a:p>
      </dgm:t>
    </dgm:pt>
    <dgm:pt modelId="{20B4B2CE-8293-4FFC-BB91-961C64F7ADD9}" type="parTrans" cxnId="{A53731F6-D9F6-4DDC-85EC-F62806EFC23D}">
      <dgm:prSet/>
      <dgm:spPr/>
      <dgm:t>
        <a:bodyPr/>
        <a:lstStyle/>
        <a:p>
          <a:pPr algn="just"/>
          <a:endParaRPr lang="ru-RU"/>
        </a:p>
      </dgm:t>
    </dgm:pt>
    <dgm:pt modelId="{5BE57486-1EA3-4E7F-9762-58913066BBF8}" type="pres">
      <dgm:prSet presAssocID="{A81A4F98-7485-42B8-BD55-6776F20DF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EA3CB-C3EF-43AB-8C3F-7B42186D29DB}" type="pres">
      <dgm:prSet presAssocID="{DA3EA01F-3CDE-4F7A-BEE0-A0B6AA942A3E}" presName="parentText" presStyleLbl="node1" presStyleIdx="0" presStyleCnt="4" custLinFactNeighborX="1789" custLinFactNeighborY="37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77A12-D30C-4995-88EA-F8AF2F4BDCC5}" type="pres">
      <dgm:prSet presAssocID="{59A02A62-A638-482E-9032-7A72F6C5B6CB}" presName="spacer" presStyleCnt="0"/>
      <dgm:spPr/>
    </dgm:pt>
    <dgm:pt modelId="{AF1D9FD3-1C4D-4876-8371-57A1F92F7447}" type="pres">
      <dgm:prSet presAssocID="{C9859D22-FC43-4B67-A529-78ADEB097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BE5DE-3E84-48A8-B3E7-41BD28CB6B80}" type="pres">
      <dgm:prSet presAssocID="{C5D7482F-C9FC-4E9E-8C18-CEB787415BDC}" presName="spacer" presStyleCnt="0"/>
      <dgm:spPr/>
    </dgm:pt>
    <dgm:pt modelId="{C448C6BF-B762-4F98-A082-066DAC40CAF0}" type="pres">
      <dgm:prSet presAssocID="{1FD36810-38C7-4F4D-9838-2F92E4A439C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FD83-FBEE-45AA-A86C-BC2AEA170896}" type="pres">
      <dgm:prSet presAssocID="{17A4A5D4-F675-4C71-AADE-BEF87CA7C4A4}" presName="spacer" presStyleCnt="0"/>
      <dgm:spPr/>
    </dgm:pt>
    <dgm:pt modelId="{EBBAAC60-AF0D-4F6F-9A32-333ECA84190B}" type="pres">
      <dgm:prSet presAssocID="{55419D87-8EC4-407E-B816-A5F6D2B601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E20EE-087F-4725-9D8B-A5F2EB3CB031}" srcId="{A81A4F98-7485-42B8-BD55-6776F20DF313}" destId="{1FD36810-38C7-4F4D-9838-2F92E4A439CD}" srcOrd="2" destOrd="0" parTransId="{CD0E6570-7B2A-4FC0-BAC8-E578FD099EC3}" sibTransId="{17A4A5D4-F675-4C71-AADE-BEF87CA7C4A4}"/>
    <dgm:cxn modelId="{A065B0B6-B6C9-4DBB-B28C-EAFA7A8818D8}" srcId="{A81A4F98-7485-42B8-BD55-6776F20DF313}" destId="{C9859D22-FC43-4B67-A529-78ADEB0978A7}" srcOrd="1" destOrd="0" parTransId="{9543BA4C-093A-40BD-88F2-044D863E053C}" sibTransId="{C5D7482F-C9FC-4E9E-8C18-CEB787415BDC}"/>
    <dgm:cxn modelId="{5B0AADB7-5240-40CC-9CB5-35EB5A3582F3}" type="presOf" srcId="{A81A4F98-7485-42B8-BD55-6776F20DF313}" destId="{5BE57486-1EA3-4E7F-9762-58913066BBF8}" srcOrd="0" destOrd="0" presId="urn:microsoft.com/office/officeart/2005/8/layout/vList2"/>
    <dgm:cxn modelId="{A53731F6-D9F6-4DDC-85EC-F62806EFC23D}" srcId="{A81A4F98-7485-42B8-BD55-6776F20DF313}" destId="{55419D87-8EC4-407E-B816-A5F6D2B6016F}" srcOrd="3" destOrd="0" parTransId="{20B4B2CE-8293-4FFC-BB91-961C64F7ADD9}" sibTransId="{46A9B3F8-8C2F-4FB3-8EF1-60AF4BCCB740}"/>
    <dgm:cxn modelId="{0F6EC8AF-33BE-42ED-A046-25E889FD898A}" srcId="{A81A4F98-7485-42B8-BD55-6776F20DF313}" destId="{DA3EA01F-3CDE-4F7A-BEE0-A0B6AA942A3E}" srcOrd="0" destOrd="0" parTransId="{51F2C9D9-0A4D-48DA-9B83-265CA05BE654}" sibTransId="{59A02A62-A638-482E-9032-7A72F6C5B6CB}"/>
    <dgm:cxn modelId="{13C1B52D-ECE4-4E0D-B87E-D53D63B3E49C}" type="presOf" srcId="{55419D87-8EC4-407E-B816-A5F6D2B6016F}" destId="{EBBAAC60-AF0D-4F6F-9A32-333ECA84190B}" srcOrd="0" destOrd="0" presId="urn:microsoft.com/office/officeart/2005/8/layout/vList2"/>
    <dgm:cxn modelId="{68F31526-7745-428D-98E1-E20757E631C4}" type="presOf" srcId="{1FD36810-38C7-4F4D-9838-2F92E4A439CD}" destId="{C448C6BF-B762-4F98-A082-066DAC40CAF0}" srcOrd="0" destOrd="0" presId="urn:microsoft.com/office/officeart/2005/8/layout/vList2"/>
    <dgm:cxn modelId="{E24815F2-D1A9-417C-9586-0F9146F80035}" type="presOf" srcId="{DA3EA01F-3CDE-4F7A-BEE0-A0B6AA942A3E}" destId="{486EA3CB-C3EF-43AB-8C3F-7B42186D29DB}" srcOrd="0" destOrd="0" presId="urn:microsoft.com/office/officeart/2005/8/layout/vList2"/>
    <dgm:cxn modelId="{CC84DA4B-1070-49DA-B4A5-478E93C98439}" type="presOf" srcId="{C9859D22-FC43-4B67-A529-78ADEB0978A7}" destId="{AF1D9FD3-1C4D-4876-8371-57A1F92F7447}" srcOrd="0" destOrd="0" presId="urn:microsoft.com/office/officeart/2005/8/layout/vList2"/>
    <dgm:cxn modelId="{F708F8DB-198D-4437-BFBF-5AB5700515F4}" type="presParOf" srcId="{5BE57486-1EA3-4E7F-9762-58913066BBF8}" destId="{486EA3CB-C3EF-43AB-8C3F-7B42186D29DB}" srcOrd="0" destOrd="0" presId="urn:microsoft.com/office/officeart/2005/8/layout/vList2"/>
    <dgm:cxn modelId="{231AC949-9C5A-49C4-A53D-87F098ECCD2D}" type="presParOf" srcId="{5BE57486-1EA3-4E7F-9762-58913066BBF8}" destId="{FC377A12-D30C-4995-88EA-F8AF2F4BDCC5}" srcOrd="1" destOrd="0" presId="urn:microsoft.com/office/officeart/2005/8/layout/vList2"/>
    <dgm:cxn modelId="{2EE8A63E-3377-4CFC-B79D-B97EC6F832EF}" type="presParOf" srcId="{5BE57486-1EA3-4E7F-9762-58913066BBF8}" destId="{AF1D9FD3-1C4D-4876-8371-57A1F92F7447}" srcOrd="2" destOrd="0" presId="urn:microsoft.com/office/officeart/2005/8/layout/vList2"/>
    <dgm:cxn modelId="{A6017B1F-D546-4089-89EE-C99790376810}" type="presParOf" srcId="{5BE57486-1EA3-4E7F-9762-58913066BBF8}" destId="{F7DBE5DE-3E84-48A8-B3E7-41BD28CB6B80}" srcOrd="3" destOrd="0" presId="urn:microsoft.com/office/officeart/2005/8/layout/vList2"/>
    <dgm:cxn modelId="{28979CC0-2624-478E-B599-5687D31ADAA9}" type="presParOf" srcId="{5BE57486-1EA3-4E7F-9762-58913066BBF8}" destId="{C448C6BF-B762-4F98-A082-066DAC40CAF0}" srcOrd="4" destOrd="0" presId="urn:microsoft.com/office/officeart/2005/8/layout/vList2"/>
    <dgm:cxn modelId="{67556FEF-EBE6-4C82-B0CC-9505FCFA27DE}" type="presParOf" srcId="{5BE57486-1EA3-4E7F-9762-58913066BBF8}" destId="{B34DFD83-FBEE-45AA-A86C-BC2AEA170896}" srcOrd="5" destOrd="0" presId="urn:microsoft.com/office/officeart/2005/8/layout/vList2"/>
    <dgm:cxn modelId="{5C043C66-8105-4F32-923B-990EC422158B}" type="presParOf" srcId="{5BE57486-1EA3-4E7F-9762-58913066BBF8}" destId="{EBBAAC60-AF0D-4F6F-9A32-333ECA84190B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2E21A-D6A2-4CE8-A67A-FC2842043F82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06019D-BC44-436F-8B71-3D6124C87481}">
      <dgm:prSet/>
      <dgm:spPr/>
      <dgm:t>
        <a:bodyPr/>
        <a:lstStyle/>
        <a:p>
          <a:pPr rtl="0"/>
          <a:r>
            <a:rPr lang="ru-RU" dirty="0"/>
            <a:t>Перечень должностей, подлежащих прохождению инструктажа с присвоением 1 группы по электробезопасности п. 2.3 Приказа № 903н</a:t>
          </a:r>
        </a:p>
      </dgm:t>
    </dgm:pt>
    <dgm:pt modelId="{4F41305D-644F-410D-9D72-DC18C7A2FA84}" type="parTrans" cxnId="{BB3620DD-3BE3-432A-9423-1303D3363132}">
      <dgm:prSet/>
      <dgm:spPr/>
      <dgm:t>
        <a:bodyPr/>
        <a:lstStyle/>
        <a:p>
          <a:endParaRPr lang="ru-RU"/>
        </a:p>
      </dgm:t>
    </dgm:pt>
    <dgm:pt modelId="{802AD13A-3525-479B-B1BF-4A936FA74886}" type="sibTrans" cxnId="{BB3620DD-3BE3-432A-9423-1303D3363132}">
      <dgm:prSet/>
      <dgm:spPr/>
      <dgm:t>
        <a:bodyPr/>
        <a:lstStyle/>
        <a:p>
          <a:endParaRPr lang="ru-RU"/>
        </a:p>
      </dgm:t>
    </dgm:pt>
    <dgm:pt modelId="{B29063F0-1DB2-4E7D-A131-B3F03B7CFD9E}">
      <dgm:prSet/>
      <dgm:spPr/>
      <dgm:t>
        <a:bodyPr/>
        <a:lstStyle/>
        <a:p>
          <a:pPr rtl="0"/>
          <a:r>
            <a:rPr lang="ru-RU" dirty="0"/>
            <a:t>Журнал учета присвоения 1 группы электробезопасности п. 2.3 Приказа № 903н</a:t>
          </a:r>
        </a:p>
      </dgm:t>
    </dgm:pt>
    <dgm:pt modelId="{DF14C504-1E36-40B8-8EC3-CC557116E4A3}" type="parTrans" cxnId="{96F59171-8658-4FE8-A6AC-50A0AE9C72CD}">
      <dgm:prSet/>
      <dgm:spPr/>
      <dgm:t>
        <a:bodyPr/>
        <a:lstStyle/>
        <a:p>
          <a:endParaRPr lang="ru-RU"/>
        </a:p>
      </dgm:t>
    </dgm:pt>
    <dgm:pt modelId="{3955D52D-AC3D-4A24-9F5C-E040208359AD}" type="sibTrans" cxnId="{96F59171-8658-4FE8-A6AC-50A0AE9C72CD}">
      <dgm:prSet/>
      <dgm:spPr/>
      <dgm:t>
        <a:bodyPr/>
        <a:lstStyle/>
        <a:p>
          <a:endParaRPr lang="ru-RU"/>
        </a:p>
      </dgm:t>
    </dgm:pt>
    <dgm:pt modelId="{FE5E9275-9B5F-4A08-B34C-3783A3DF455C}">
      <dgm:prSet/>
      <dgm:spPr/>
      <dgm:t>
        <a:bodyPr/>
        <a:lstStyle/>
        <a:p>
          <a:pPr rtl="0"/>
          <a:r>
            <a:rPr lang="ru-RU" dirty="0"/>
            <a:t>Перечень должностных лиц, присваивающих 1 группу по электробезопасности п. 2.3  Приказа № 903н</a:t>
          </a:r>
        </a:p>
      </dgm:t>
    </dgm:pt>
    <dgm:pt modelId="{44B30893-ED23-44EA-B553-B8E89CA89E82}" type="parTrans" cxnId="{CF6DC759-0975-4C60-9992-7317B0D59BD5}">
      <dgm:prSet/>
      <dgm:spPr/>
      <dgm:t>
        <a:bodyPr/>
        <a:lstStyle/>
        <a:p>
          <a:endParaRPr lang="ru-RU"/>
        </a:p>
      </dgm:t>
    </dgm:pt>
    <dgm:pt modelId="{383752BA-17AA-48CE-BCD5-2A86879D3B15}" type="sibTrans" cxnId="{CF6DC759-0975-4C60-9992-7317B0D59BD5}">
      <dgm:prSet/>
      <dgm:spPr/>
      <dgm:t>
        <a:bodyPr/>
        <a:lstStyle/>
        <a:p>
          <a:endParaRPr lang="ru-RU"/>
        </a:p>
      </dgm:t>
    </dgm:pt>
    <dgm:pt modelId="{21560A4E-1DA1-4474-8AEB-7CA2AE92EA15}">
      <dgm:prSet/>
      <dgm:spPr/>
      <dgm:t>
        <a:bodyPr/>
        <a:lstStyle/>
        <a:p>
          <a:pPr rtl="0"/>
          <a:r>
            <a:rPr lang="ru-RU" dirty="0"/>
            <a:t>Программа и/или инструкция для проведения инструктажа на присвоение 1 группы по электробезопасности</a:t>
          </a:r>
        </a:p>
        <a:p>
          <a:pPr rtl="0"/>
          <a:r>
            <a:rPr lang="ru-RU" dirty="0"/>
            <a:t>(не регламентировано) </a:t>
          </a:r>
        </a:p>
      </dgm:t>
    </dgm:pt>
    <dgm:pt modelId="{7BE20290-4542-41E9-AF9F-FB91E6590D7C}" type="parTrans" cxnId="{289DB588-C5DB-4378-A464-7782E29F3EE2}">
      <dgm:prSet/>
      <dgm:spPr/>
      <dgm:t>
        <a:bodyPr/>
        <a:lstStyle/>
        <a:p>
          <a:endParaRPr lang="ru-RU"/>
        </a:p>
      </dgm:t>
    </dgm:pt>
    <dgm:pt modelId="{D1102B9D-D2D8-4211-B58A-3D135A6D66B1}" type="sibTrans" cxnId="{289DB588-C5DB-4378-A464-7782E29F3EE2}">
      <dgm:prSet/>
      <dgm:spPr/>
      <dgm:t>
        <a:bodyPr/>
        <a:lstStyle/>
        <a:p>
          <a:endParaRPr lang="ru-RU"/>
        </a:p>
      </dgm:t>
    </dgm:pt>
    <dgm:pt modelId="{D6196823-29FD-420C-8B9B-3E5E63D95718}" type="pres">
      <dgm:prSet presAssocID="{1BF2E21A-D6A2-4CE8-A67A-FC2842043F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8E84D-E2F1-41EF-BB88-7D4592703D56}" type="pres">
      <dgm:prSet presAssocID="{1D06019D-BC44-436F-8B71-3D6124C874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4E139-F214-4BE8-BC68-B180E9988A21}" type="pres">
      <dgm:prSet presAssocID="{802AD13A-3525-479B-B1BF-4A936FA7488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FF47DA9-9C59-451C-B555-1346779AE04E}" type="pres">
      <dgm:prSet presAssocID="{802AD13A-3525-479B-B1BF-4A936FA7488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90386C6-F0D4-4209-BD81-65453D555880}" type="pres">
      <dgm:prSet presAssocID="{B29063F0-1DB2-4E7D-A131-B3F03B7CFD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B1A9C-AEE3-4BE8-B73B-549EA76EE509}" type="pres">
      <dgm:prSet presAssocID="{3955D52D-AC3D-4A24-9F5C-E040208359A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413C79D-795E-4E53-9EC7-6933202F4D10}" type="pres">
      <dgm:prSet presAssocID="{3955D52D-AC3D-4A24-9F5C-E040208359A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DDAC38F-FF48-4F51-8019-32D6D650B85E}" type="pres">
      <dgm:prSet presAssocID="{FE5E9275-9B5F-4A08-B34C-3783A3DF45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CC62B-E3F1-4A7E-9DE5-E2189205AC1A}" type="pres">
      <dgm:prSet presAssocID="{383752BA-17AA-48CE-BCD5-2A86879D3B1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3B3709E-CEE8-48F4-B035-B275EE740807}" type="pres">
      <dgm:prSet presAssocID="{383752BA-17AA-48CE-BCD5-2A86879D3B1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6E6DE63-16AD-4833-A9EC-0F29E57D5B80}" type="pres">
      <dgm:prSet presAssocID="{21560A4E-1DA1-4474-8AEB-7CA2AE92EA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DB588-C5DB-4378-A464-7782E29F3EE2}" srcId="{1BF2E21A-D6A2-4CE8-A67A-FC2842043F82}" destId="{21560A4E-1DA1-4474-8AEB-7CA2AE92EA15}" srcOrd="3" destOrd="0" parTransId="{7BE20290-4542-41E9-AF9F-FB91E6590D7C}" sibTransId="{D1102B9D-D2D8-4211-B58A-3D135A6D66B1}"/>
    <dgm:cxn modelId="{891BF4D5-B724-452F-913C-56A895C1F204}" type="presOf" srcId="{1BF2E21A-D6A2-4CE8-A67A-FC2842043F82}" destId="{D6196823-29FD-420C-8B9B-3E5E63D95718}" srcOrd="0" destOrd="0" presId="urn:microsoft.com/office/officeart/2005/8/layout/process1"/>
    <dgm:cxn modelId="{6ACCFB29-BC62-4C60-B1EB-F5AD01E39949}" type="presOf" srcId="{1D06019D-BC44-436F-8B71-3D6124C87481}" destId="{B6B8E84D-E2F1-41EF-BB88-7D4592703D56}" srcOrd="0" destOrd="0" presId="urn:microsoft.com/office/officeart/2005/8/layout/process1"/>
    <dgm:cxn modelId="{63114E54-DF56-47D8-BD6D-F9E3763EDF7A}" type="presOf" srcId="{3955D52D-AC3D-4A24-9F5C-E040208359AD}" destId="{8413C79D-795E-4E53-9EC7-6933202F4D10}" srcOrd="1" destOrd="0" presId="urn:microsoft.com/office/officeart/2005/8/layout/process1"/>
    <dgm:cxn modelId="{96F59171-8658-4FE8-A6AC-50A0AE9C72CD}" srcId="{1BF2E21A-D6A2-4CE8-A67A-FC2842043F82}" destId="{B29063F0-1DB2-4E7D-A131-B3F03B7CFD9E}" srcOrd="1" destOrd="0" parTransId="{DF14C504-1E36-40B8-8EC3-CC557116E4A3}" sibTransId="{3955D52D-AC3D-4A24-9F5C-E040208359AD}"/>
    <dgm:cxn modelId="{042B7600-801C-4D84-8D6A-1A1242798F72}" type="presOf" srcId="{383752BA-17AA-48CE-BCD5-2A86879D3B15}" destId="{B3CCC62B-E3F1-4A7E-9DE5-E2189205AC1A}" srcOrd="0" destOrd="0" presId="urn:microsoft.com/office/officeart/2005/8/layout/process1"/>
    <dgm:cxn modelId="{97D4E565-4FAE-4FDA-A1A8-02522259D091}" type="presOf" srcId="{383752BA-17AA-48CE-BCD5-2A86879D3B15}" destId="{73B3709E-CEE8-48F4-B035-B275EE740807}" srcOrd="1" destOrd="0" presId="urn:microsoft.com/office/officeart/2005/8/layout/process1"/>
    <dgm:cxn modelId="{CF6DC759-0975-4C60-9992-7317B0D59BD5}" srcId="{1BF2E21A-D6A2-4CE8-A67A-FC2842043F82}" destId="{FE5E9275-9B5F-4A08-B34C-3783A3DF455C}" srcOrd="2" destOrd="0" parTransId="{44B30893-ED23-44EA-B553-B8E89CA89E82}" sibTransId="{383752BA-17AA-48CE-BCD5-2A86879D3B15}"/>
    <dgm:cxn modelId="{A4C0415C-8969-4B32-A2A4-6601D91DE6EC}" type="presOf" srcId="{FE5E9275-9B5F-4A08-B34C-3783A3DF455C}" destId="{6DDAC38F-FF48-4F51-8019-32D6D650B85E}" srcOrd="0" destOrd="0" presId="urn:microsoft.com/office/officeart/2005/8/layout/process1"/>
    <dgm:cxn modelId="{917D96B5-6BD0-4418-8B08-0DBAD6D640BB}" type="presOf" srcId="{3955D52D-AC3D-4A24-9F5C-E040208359AD}" destId="{780B1A9C-AEE3-4BE8-B73B-549EA76EE509}" srcOrd="0" destOrd="0" presId="urn:microsoft.com/office/officeart/2005/8/layout/process1"/>
    <dgm:cxn modelId="{056F3C30-58A2-4FC5-A9FB-87CAA79DC560}" type="presOf" srcId="{21560A4E-1DA1-4474-8AEB-7CA2AE92EA15}" destId="{A6E6DE63-16AD-4833-A9EC-0F29E57D5B80}" srcOrd="0" destOrd="0" presId="urn:microsoft.com/office/officeart/2005/8/layout/process1"/>
    <dgm:cxn modelId="{B330E172-12DA-4129-A921-F329D8916594}" type="presOf" srcId="{802AD13A-3525-479B-B1BF-4A936FA74886}" destId="{0194E139-F214-4BE8-BC68-B180E9988A21}" srcOrd="0" destOrd="0" presId="urn:microsoft.com/office/officeart/2005/8/layout/process1"/>
    <dgm:cxn modelId="{3B01FBA0-443D-4CB9-B2CB-43A3053AEA52}" type="presOf" srcId="{802AD13A-3525-479B-B1BF-4A936FA74886}" destId="{3FF47DA9-9C59-451C-B555-1346779AE04E}" srcOrd="1" destOrd="0" presId="urn:microsoft.com/office/officeart/2005/8/layout/process1"/>
    <dgm:cxn modelId="{F365FCAC-CA83-4262-8252-D65D791C0CA4}" type="presOf" srcId="{B29063F0-1DB2-4E7D-A131-B3F03B7CFD9E}" destId="{F90386C6-F0D4-4209-BD81-65453D555880}" srcOrd="0" destOrd="0" presId="urn:microsoft.com/office/officeart/2005/8/layout/process1"/>
    <dgm:cxn modelId="{BB3620DD-3BE3-432A-9423-1303D3363132}" srcId="{1BF2E21A-D6A2-4CE8-A67A-FC2842043F82}" destId="{1D06019D-BC44-436F-8B71-3D6124C87481}" srcOrd="0" destOrd="0" parTransId="{4F41305D-644F-410D-9D72-DC18C7A2FA84}" sibTransId="{802AD13A-3525-479B-B1BF-4A936FA74886}"/>
    <dgm:cxn modelId="{BD5A6117-CDF6-48F8-886B-62380A083138}" type="presParOf" srcId="{D6196823-29FD-420C-8B9B-3E5E63D95718}" destId="{B6B8E84D-E2F1-41EF-BB88-7D4592703D56}" srcOrd="0" destOrd="0" presId="urn:microsoft.com/office/officeart/2005/8/layout/process1"/>
    <dgm:cxn modelId="{9C75CA65-06EA-46BB-8D8A-B6F39883DFEE}" type="presParOf" srcId="{D6196823-29FD-420C-8B9B-3E5E63D95718}" destId="{0194E139-F214-4BE8-BC68-B180E9988A21}" srcOrd="1" destOrd="0" presId="urn:microsoft.com/office/officeart/2005/8/layout/process1"/>
    <dgm:cxn modelId="{091C0BA5-CA23-4F69-A057-32D1D46953E3}" type="presParOf" srcId="{0194E139-F214-4BE8-BC68-B180E9988A21}" destId="{3FF47DA9-9C59-451C-B555-1346779AE04E}" srcOrd="0" destOrd="0" presId="urn:microsoft.com/office/officeart/2005/8/layout/process1"/>
    <dgm:cxn modelId="{F9FB9C4C-2231-42F9-BE71-76AAA386083D}" type="presParOf" srcId="{D6196823-29FD-420C-8B9B-3E5E63D95718}" destId="{F90386C6-F0D4-4209-BD81-65453D555880}" srcOrd="2" destOrd="0" presId="urn:microsoft.com/office/officeart/2005/8/layout/process1"/>
    <dgm:cxn modelId="{023FA471-082B-46EC-8F86-53F95C402871}" type="presParOf" srcId="{D6196823-29FD-420C-8B9B-3E5E63D95718}" destId="{780B1A9C-AEE3-4BE8-B73B-549EA76EE509}" srcOrd="3" destOrd="0" presId="urn:microsoft.com/office/officeart/2005/8/layout/process1"/>
    <dgm:cxn modelId="{255DCD68-D95C-4DB4-B864-FCD0C0DF34FD}" type="presParOf" srcId="{780B1A9C-AEE3-4BE8-B73B-549EA76EE509}" destId="{8413C79D-795E-4E53-9EC7-6933202F4D10}" srcOrd="0" destOrd="0" presId="urn:microsoft.com/office/officeart/2005/8/layout/process1"/>
    <dgm:cxn modelId="{9EA03856-8BB2-419D-A2B7-56255C13D9F0}" type="presParOf" srcId="{D6196823-29FD-420C-8B9B-3E5E63D95718}" destId="{6DDAC38F-FF48-4F51-8019-32D6D650B85E}" srcOrd="4" destOrd="0" presId="urn:microsoft.com/office/officeart/2005/8/layout/process1"/>
    <dgm:cxn modelId="{3F458C44-A611-4E23-B06E-088242A7E8BE}" type="presParOf" srcId="{D6196823-29FD-420C-8B9B-3E5E63D95718}" destId="{B3CCC62B-E3F1-4A7E-9DE5-E2189205AC1A}" srcOrd="5" destOrd="0" presId="urn:microsoft.com/office/officeart/2005/8/layout/process1"/>
    <dgm:cxn modelId="{8F6678A1-D8E9-4325-BF7F-C326C7B1C899}" type="presParOf" srcId="{B3CCC62B-E3F1-4A7E-9DE5-E2189205AC1A}" destId="{73B3709E-CEE8-48F4-B035-B275EE740807}" srcOrd="0" destOrd="0" presId="urn:microsoft.com/office/officeart/2005/8/layout/process1"/>
    <dgm:cxn modelId="{8F686C99-95DF-4F45-8AE0-492B79EDFB2B}" type="presParOf" srcId="{D6196823-29FD-420C-8B9B-3E5E63D95718}" destId="{A6E6DE63-16AD-4833-A9EC-0F29E57D5B80}" srcOrd="6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0AC75-EB95-4128-9DC5-E4DD3E851599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F768BE7-5C8F-4206-87B6-6FFFF46F4715}">
      <dgm:prSet custT="1"/>
      <dgm:spPr/>
      <dgm:t>
        <a:bodyPr/>
        <a:lstStyle/>
        <a:p>
          <a:pPr rtl="0"/>
          <a:r>
            <a:rPr lang="ru-RU" sz="1300" dirty="0" smtClean="0"/>
            <a:t>Приказ о назначение лица, ответственного за проведение инструктажей по безопасности дорожного движения, эксплуатации в автомобиля и особых условиях (ночное время, в осенне-зимний период)</a:t>
          </a:r>
          <a:endParaRPr lang="ru-RU" sz="1300" dirty="0"/>
        </a:p>
      </dgm:t>
    </dgm:pt>
    <dgm:pt modelId="{EAEC733D-777A-48F8-99DB-8F7FF3C03817}" type="parTrans" cxnId="{A03D7FA0-967F-4893-8BB6-04F69BC5E01E}">
      <dgm:prSet/>
      <dgm:spPr/>
      <dgm:t>
        <a:bodyPr/>
        <a:lstStyle/>
        <a:p>
          <a:endParaRPr lang="ru-RU"/>
        </a:p>
      </dgm:t>
    </dgm:pt>
    <dgm:pt modelId="{0EF5E015-BEE3-472F-9A79-4EA5AACB6C6C}" type="sibTrans" cxnId="{A03D7FA0-967F-4893-8BB6-04F69BC5E01E}">
      <dgm:prSet/>
      <dgm:spPr/>
      <dgm:t>
        <a:bodyPr/>
        <a:lstStyle/>
        <a:p>
          <a:endParaRPr lang="ru-RU"/>
        </a:p>
      </dgm:t>
    </dgm:pt>
    <dgm:pt modelId="{51F7CB7A-BBC2-44DF-88DF-020372EEA037}">
      <dgm:prSet custT="1"/>
      <dgm:spPr/>
      <dgm:t>
        <a:bodyPr/>
        <a:lstStyle/>
        <a:p>
          <a:pPr rtl="0"/>
          <a:r>
            <a:rPr lang="ru-RU" sz="1350" dirty="0" smtClean="0"/>
            <a:t>Инструкция по безопасности дорожного движения для работника по профессии «водитель автомобиля»</a:t>
          </a:r>
          <a:endParaRPr lang="ru-RU" sz="1350" dirty="0"/>
        </a:p>
      </dgm:t>
    </dgm:pt>
    <dgm:pt modelId="{50CF7133-0DCD-4B6E-B5F4-962C913F4367}" type="parTrans" cxnId="{678F5229-FDB3-4FF1-903A-871CA2C03B7C}">
      <dgm:prSet/>
      <dgm:spPr/>
      <dgm:t>
        <a:bodyPr/>
        <a:lstStyle/>
        <a:p>
          <a:endParaRPr lang="ru-RU"/>
        </a:p>
      </dgm:t>
    </dgm:pt>
    <dgm:pt modelId="{2BE2EAA2-810E-4D3B-97D7-FACFF2440263}" type="sibTrans" cxnId="{678F5229-FDB3-4FF1-903A-871CA2C03B7C}">
      <dgm:prSet/>
      <dgm:spPr/>
      <dgm:t>
        <a:bodyPr/>
        <a:lstStyle/>
        <a:p>
          <a:endParaRPr lang="ru-RU"/>
        </a:p>
      </dgm:t>
    </dgm:pt>
    <dgm:pt modelId="{20CB7784-43E0-46F6-8E59-D68FE35BAE3B}">
      <dgm:prSet custT="1"/>
      <dgm:spPr/>
      <dgm:t>
        <a:bodyPr/>
        <a:lstStyle/>
        <a:p>
          <a:pPr rtl="0"/>
          <a:r>
            <a:rPr lang="ru-RU" sz="1400" dirty="0" smtClean="0"/>
            <a:t>Журнал учета инструктажей по безопасности дорожного движения</a:t>
          </a:r>
          <a:endParaRPr lang="ru-RU" sz="1400" dirty="0"/>
        </a:p>
      </dgm:t>
    </dgm:pt>
    <dgm:pt modelId="{DF46F70E-73CF-47E2-89CE-2E605B32B62A}" type="parTrans" cxnId="{7D29A985-E42D-4A73-8A82-482E65BE2DED}">
      <dgm:prSet/>
      <dgm:spPr/>
      <dgm:t>
        <a:bodyPr/>
        <a:lstStyle/>
        <a:p>
          <a:endParaRPr lang="ru-RU"/>
        </a:p>
      </dgm:t>
    </dgm:pt>
    <dgm:pt modelId="{236B6CC7-CAB3-4BAD-AC2F-AF7CF88E4792}" type="sibTrans" cxnId="{7D29A985-E42D-4A73-8A82-482E65BE2DED}">
      <dgm:prSet/>
      <dgm:spPr/>
      <dgm:t>
        <a:bodyPr/>
        <a:lstStyle/>
        <a:p>
          <a:endParaRPr lang="ru-RU"/>
        </a:p>
      </dgm:t>
    </dgm:pt>
    <dgm:pt modelId="{E838DC90-9464-43E8-B9D1-3C6D5A1A0150}" type="pres">
      <dgm:prSet presAssocID="{7AA0AC75-EB95-4128-9DC5-E4DD3E8515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270B7-3CAD-434E-A051-EF702381DF7B}" type="pres">
      <dgm:prSet presAssocID="{0F768BE7-5C8F-4206-87B6-6FFFF46F4715}" presName="parentText" presStyleLbl="node1" presStyleIdx="0" presStyleCnt="3" custLinFactY="-82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02D2-DD9B-40B0-A9AD-9F2FEE6EE98F}" type="pres">
      <dgm:prSet presAssocID="{0EF5E015-BEE3-472F-9A79-4EA5AACB6C6C}" presName="spacer" presStyleCnt="0"/>
      <dgm:spPr/>
    </dgm:pt>
    <dgm:pt modelId="{66BCBEEE-0536-43EA-A90E-18CE4446ACA9}" type="pres">
      <dgm:prSet presAssocID="{51F7CB7A-BBC2-44DF-88DF-020372EEA0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DEA30-7D22-44A1-B5F3-B384A2AB87ED}" type="pres">
      <dgm:prSet presAssocID="{2BE2EAA2-810E-4D3B-97D7-FACFF2440263}" presName="spacer" presStyleCnt="0"/>
      <dgm:spPr/>
    </dgm:pt>
    <dgm:pt modelId="{97921E07-8C6C-4BDF-BF0F-938466BEB189}" type="pres">
      <dgm:prSet presAssocID="{20CB7784-43E0-46F6-8E59-D68FE35BAE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E69B5-42C9-458E-96F1-6C91C2D336AF}" type="presOf" srcId="{7AA0AC75-EB95-4128-9DC5-E4DD3E851599}" destId="{E838DC90-9464-43E8-B9D1-3C6D5A1A0150}" srcOrd="0" destOrd="0" presId="urn:microsoft.com/office/officeart/2005/8/layout/vList2"/>
    <dgm:cxn modelId="{A03D7FA0-967F-4893-8BB6-04F69BC5E01E}" srcId="{7AA0AC75-EB95-4128-9DC5-E4DD3E851599}" destId="{0F768BE7-5C8F-4206-87B6-6FFFF46F4715}" srcOrd="0" destOrd="0" parTransId="{EAEC733D-777A-48F8-99DB-8F7FF3C03817}" sibTransId="{0EF5E015-BEE3-472F-9A79-4EA5AACB6C6C}"/>
    <dgm:cxn modelId="{61B9D1CA-E869-4B72-8DA3-0978EDE51149}" type="presOf" srcId="{20CB7784-43E0-46F6-8E59-D68FE35BAE3B}" destId="{97921E07-8C6C-4BDF-BF0F-938466BEB189}" srcOrd="0" destOrd="0" presId="urn:microsoft.com/office/officeart/2005/8/layout/vList2"/>
    <dgm:cxn modelId="{678F5229-FDB3-4FF1-903A-871CA2C03B7C}" srcId="{7AA0AC75-EB95-4128-9DC5-E4DD3E851599}" destId="{51F7CB7A-BBC2-44DF-88DF-020372EEA037}" srcOrd="1" destOrd="0" parTransId="{50CF7133-0DCD-4B6E-B5F4-962C913F4367}" sibTransId="{2BE2EAA2-810E-4D3B-97D7-FACFF2440263}"/>
    <dgm:cxn modelId="{7D29A985-E42D-4A73-8A82-482E65BE2DED}" srcId="{7AA0AC75-EB95-4128-9DC5-E4DD3E851599}" destId="{20CB7784-43E0-46F6-8E59-D68FE35BAE3B}" srcOrd="2" destOrd="0" parTransId="{DF46F70E-73CF-47E2-89CE-2E605B32B62A}" sibTransId="{236B6CC7-CAB3-4BAD-AC2F-AF7CF88E4792}"/>
    <dgm:cxn modelId="{F3B0C2EB-7E69-4E5F-8625-39E33F38E15B}" type="presOf" srcId="{0F768BE7-5C8F-4206-87B6-6FFFF46F4715}" destId="{B35270B7-3CAD-434E-A051-EF702381DF7B}" srcOrd="0" destOrd="0" presId="urn:microsoft.com/office/officeart/2005/8/layout/vList2"/>
    <dgm:cxn modelId="{6DD61D22-1839-40D8-B776-6E60C6212978}" type="presOf" srcId="{51F7CB7A-BBC2-44DF-88DF-020372EEA037}" destId="{66BCBEEE-0536-43EA-A90E-18CE4446ACA9}" srcOrd="0" destOrd="0" presId="urn:microsoft.com/office/officeart/2005/8/layout/vList2"/>
    <dgm:cxn modelId="{FA953C5D-5EB7-40E3-863F-F3485DCE1E83}" type="presParOf" srcId="{E838DC90-9464-43E8-B9D1-3C6D5A1A0150}" destId="{B35270B7-3CAD-434E-A051-EF702381DF7B}" srcOrd="0" destOrd="0" presId="urn:microsoft.com/office/officeart/2005/8/layout/vList2"/>
    <dgm:cxn modelId="{700F6B4A-A661-4067-AD51-7F3EDBAA6E96}" type="presParOf" srcId="{E838DC90-9464-43E8-B9D1-3C6D5A1A0150}" destId="{007202D2-DD9B-40B0-A9AD-9F2FEE6EE98F}" srcOrd="1" destOrd="0" presId="urn:microsoft.com/office/officeart/2005/8/layout/vList2"/>
    <dgm:cxn modelId="{B83CE335-03D0-4040-9558-ADD0F73DC880}" type="presParOf" srcId="{E838DC90-9464-43E8-B9D1-3C6D5A1A0150}" destId="{66BCBEEE-0536-43EA-A90E-18CE4446ACA9}" srcOrd="2" destOrd="0" presId="urn:microsoft.com/office/officeart/2005/8/layout/vList2"/>
    <dgm:cxn modelId="{4EF5F057-E439-42BA-9677-C8F92D60543F}" type="presParOf" srcId="{E838DC90-9464-43E8-B9D1-3C6D5A1A0150}" destId="{79EDEA30-7D22-44A1-B5F3-B384A2AB87ED}" srcOrd="3" destOrd="0" presId="urn:microsoft.com/office/officeart/2005/8/layout/vList2"/>
    <dgm:cxn modelId="{F7C5FD79-E6A2-4623-B10C-F603683415B7}" type="presParOf" srcId="{E838DC90-9464-43E8-B9D1-3C6D5A1A0150}" destId="{97921E07-8C6C-4BDF-BF0F-938466BEB189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763B4-FED1-473A-9838-BC1F1C1FD319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41CC66E-B7A5-4C12-9A66-819E7B242284}">
      <dgm:prSet custT="1"/>
      <dgm:spPr/>
      <dgm:t>
        <a:bodyPr/>
        <a:lstStyle/>
        <a:p>
          <a:pPr rtl="0"/>
          <a:r>
            <a:rPr lang="ru-RU" sz="1200" dirty="0"/>
            <a:t>- Положение (стандарт или регламент) о системе управления охраной труда </a:t>
          </a:r>
        </a:p>
        <a:p>
          <a:pPr rtl="0"/>
          <a:r>
            <a:rPr lang="ru-RU" sz="1200" dirty="0"/>
            <a:t>п.1 Приказа № 776н</a:t>
          </a:r>
        </a:p>
      </dgm:t>
    </dgm:pt>
    <dgm:pt modelId="{D7D5C97F-F5B7-4F8B-BEAD-A749D885923F}" type="parTrans" cxnId="{B1CF8443-F554-47CE-9758-8D2ED54E3EF7}">
      <dgm:prSet/>
      <dgm:spPr/>
      <dgm:t>
        <a:bodyPr/>
        <a:lstStyle/>
        <a:p>
          <a:endParaRPr lang="ru-RU" sz="1200"/>
        </a:p>
      </dgm:t>
    </dgm:pt>
    <dgm:pt modelId="{627EA99F-0451-4904-B4F3-184FA1170F30}" type="sibTrans" cxnId="{B1CF8443-F554-47CE-9758-8D2ED54E3EF7}">
      <dgm:prSet/>
      <dgm:spPr/>
      <dgm:t>
        <a:bodyPr/>
        <a:lstStyle/>
        <a:p>
          <a:endParaRPr lang="ru-RU" sz="1200"/>
        </a:p>
      </dgm:t>
    </dgm:pt>
    <dgm:pt modelId="{6C46FC14-2992-4069-BE34-C05F7C3B74DC}">
      <dgm:prSet custT="1"/>
      <dgm:spPr/>
      <dgm:t>
        <a:bodyPr/>
        <a:lstStyle/>
        <a:p>
          <a:pPr rtl="0"/>
          <a:r>
            <a:rPr lang="ru-RU" sz="1200" dirty="0"/>
            <a:t>- Политика работодателя в области охраны труда </a:t>
          </a:r>
        </a:p>
        <a:p>
          <a:pPr rtl="0"/>
          <a:r>
            <a:rPr lang="ru-RU" sz="1200" dirty="0"/>
            <a:t>п. 4, 9, 10 , 11 Приказа №776н</a:t>
          </a:r>
        </a:p>
      </dgm:t>
    </dgm:pt>
    <dgm:pt modelId="{2366E2F7-0CCE-42E6-B93C-A241D393367C}" type="parTrans" cxnId="{7CE35DC3-F8AE-4AE4-8589-1321137D447B}">
      <dgm:prSet/>
      <dgm:spPr/>
      <dgm:t>
        <a:bodyPr/>
        <a:lstStyle/>
        <a:p>
          <a:endParaRPr lang="ru-RU" sz="1200"/>
        </a:p>
      </dgm:t>
    </dgm:pt>
    <dgm:pt modelId="{81868920-B73C-46AC-815A-ABF0747EFBAF}" type="sibTrans" cxnId="{7CE35DC3-F8AE-4AE4-8589-1321137D447B}">
      <dgm:prSet/>
      <dgm:spPr/>
      <dgm:t>
        <a:bodyPr/>
        <a:lstStyle/>
        <a:p>
          <a:endParaRPr lang="ru-RU" sz="1200"/>
        </a:p>
      </dgm:t>
    </dgm:pt>
    <dgm:pt modelId="{64F7FA7A-26EB-41D8-ACF6-BD7A1A064169}">
      <dgm:prSet custT="1"/>
      <dgm:spPr/>
      <dgm:t>
        <a:bodyPr/>
        <a:lstStyle/>
        <a:p>
          <a:pPr rtl="0"/>
          <a:r>
            <a:rPr lang="ru-RU" sz="1200" dirty="0"/>
            <a:t>- План мероприятий по охране труда на текущий год Приказ Минтруда РФ от 29.10.2021 № 771н</a:t>
          </a:r>
        </a:p>
      </dgm:t>
    </dgm:pt>
    <dgm:pt modelId="{AB1D422E-2738-4027-986D-CC7AFDF093E5}" type="parTrans" cxnId="{2A6778B6-95DF-436F-87F0-15051FB4D0E6}">
      <dgm:prSet/>
      <dgm:spPr/>
      <dgm:t>
        <a:bodyPr/>
        <a:lstStyle/>
        <a:p>
          <a:endParaRPr lang="ru-RU" sz="1200"/>
        </a:p>
      </dgm:t>
    </dgm:pt>
    <dgm:pt modelId="{9182CB29-B5DB-4EE1-A27E-A9AB75212D79}" type="sibTrans" cxnId="{2A6778B6-95DF-436F-87F0-15051FB4D0E6}">
      <dgm:prSet/>
      <dgm:spPr/>
      <dgm:t>
        <a:bodyPr/>
        <a:lstStyle/>
        <a:p>
          <a:endParaRPr lang="ru-RU" sz="1200"/>
        </a:p>
      </dgm:t>
    </dgm:pt>
    <dgm:pt modelId="{3058E795-1AC1-4ABC-BEE7-4FB52C9C2341}">
      <dgm:prSet custT="1"/>
      <dgm:spPr/>
      <dgm:t>
        <a:bodyPr/>
        <a:lstStyle/>
        <a:p>
          <a:pPr rtl="0"/>
          <a:r>
            <a:rPr lang="ru-RU" sz="1200" dirty="0"/>
            <a:t>- Документы, подтверждающие мониторинг функционирования СУОТ Раздел V "Функционирование»</a:t>
          </a:r>
        </a:p>
        <a:p>
          <a:pPr rtl="0"/>
          <a:r>
            <a:rPr lang="ru-RU" sz="1200" dirty="0"/>
            <a:t>Приказа № 776н</a:t>
          </a:r>
        </a:p>
      </dgm:t>
    </dgm:pt>
    <dgm:pt modelId="{66367357-C348-4289-A663-CB33171016E5}" type="parTrans" cxnId="{79893703-83F9-4818-9540-F1C701023846}">
      <dgm:prSet/>
      <dgm:spPr/>
      <dgm:t>
        <a:bodyPr/>
        <a:lstStyle/>
        <a:p>
          <a:endParaRPr lang="ru-RU" sz="1200"/>
        </a:p>
      </dgm:t>
    </dgm:pt>
    <dgm:pt modelId="{A9C8418B-037E-4151-AE5E-21684837AE38}" type="sibTrans" cxnId="{79893703-83F9-4818-9540-F1C701023846}">
      <dgm:prSet/>
      <dgm:spPr/>
      <dgm:t>
        <a:bodyPr/>
        <a:lstStyle/>
        <a:p>
          <a:endParaRPr lang="ru-RU" sz="1200"/>
        </a:p>
      </dgm:t>
    </dgm:pt>
    <dgm:pt modelId="{20D2F9DC-21E3-46B4-915A-02E7ABC01AEE}" type="pres">
      <dgm:prSet presAssocID="{964763B4-FED1-473A-9838-BC1F1C1FD31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1996F-CDFF-4F7B-862C-D1B5ED4B3003}" type="pres">
      <dgm:prSet presAssocID="{964763B4-FED1-473A-9838-BC1F1C1FD319}" presName="arrow" presStyleLbl="bgShp" presStyleIdx="0" presStyleCnt="1"/>
      <dgm:spPr/>
    </dgm:pt>
    <dgm:pt modelId="{69B256AF-0404-49E8-B32C-FE1E1F5C2A49}" type="pres">
      <dgm:prSet presAssocID="{964763B4-FED1-473A-9838-BC1F1C1FD319}" presName="linearProcess" presStyleCnt="0"/>
      <dgm:spPr/>
    </dgm:pt>
    <dgm:pt modelId="{B531B326-4981-472B-BD48-7DAB0F1EE8FE}" type="pres">
      <dgm:prSet presAssocID="{141CC66E-B7A5-4C12-9A66-819E7B24228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B2885-115D-4346-B2A7-E4AE90B7264A}" type="pres">
      <dgm:prSet presAssocID="{627EA99F-0451-4904-B4F3-184FA1170F30}" presName="sibTrans" presStyleCnt="0"/>
      <dgm:spPr/>
    </dgm:pt>
    <dgm:pt modelId="{9B35C96C-4969-426D-A99C-8FB068466480}" type="pres">
      <dgm:prSet presAssocID="{6C46FC14-2992-4069-BE34-C05F7C3B74D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D138-7827-4628-8492-7D608BF55A75}" type="pres">
      <dgm:prSet presAssocID="{81868920-B73C-46AC-815A-ABF0747EFBAF}" presName="sibTrans" presStyleCnt="0"/>
      <dgm:spPr/>
    </dgm:pt>
    <dgm:pt modelId="{0A6B1D93-A68E-47AB-B974-D5C0BAF7DA1C}" type="pres">
      <dgm:prSet presAssocID="{64F7FA7A-26EB-41D8-ACF6-BD7A1A06416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E8DC5-2D41-47DA-8895-C10243ABD0FE}" type="pres">
      <dgm:prSet presAssocID="{9182CB29-B5DB-4EE1-A27E-A9AB75212D79}" presName="sibTrans" presStyleCnt="0"/>
      <dgm:spPr/>
    </dgm:pt>
    <dgm:pt modelId="{706175B8-9CD1-44A6-B8AD-B96F5F53E646}" type="pres">
      <dgm:prSet presAssocID="{3058E795-1AC1-4ABC-BEE7-4FB52C9C234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35DC3-F8AE-4AE4-8589-1321137D447B}" srcId="{964763B4-FED1-473A-9838-BC1F1C1FD319}" destId="{6C46FC14-2992-4069-BE34-C05F7C3B74DC}" srcOrd="1" destOrd="0" parTransId="{2366E2F7-0CCE-42E6-B93C-A241D393367C}" sibTransId="{81868920-B73C-46AC-815A-ABF0747EFBAF}"/>
    <dgm:cxn modelId="{485A2B83-B986-4E44-8CDE-E45FA9105FC5}" type="presOf" srcId="{3058E795-1AC1-4ABC-BEE7-4FB52C9C2341}" destId="{706175B8-9CD1-44A6-B8AD-B96F5F53E646}" srcOrd="0" destOrd="0" presId="urn:microsoft.com/office/officeart/2005/8/layout/hProcess9"/>
    <dgm:cxn modelId="{2A6778B6-95DF-436F-87F0-15051FB4D0E6}" srcId="{964763B4-FED1-473A-9838-BC1F1C1FD319}" destId="{64F7FA7A-26EB-41D8-ACF6-BD7A1A064169}" srcOrd="2" destOrd="0" parTransId="{AB1D422E-2738-4027-986D-CC7AFDF093E5}" sibTransId="{9182CB29-B5DB-4EE1-A27E-A9AB75212D79}"/>
    <dgm:cxn modelId="{F88217A8-5CD4-4514-805A-E71D9CD6FD40}" type="presOf" srcId="{6C46FC14-2992-4069-BE34-C05F7C3B74DC}" destId="{9B35C96C-4969-426D-A99C-8FB068466480}" srcOrd="0" destOrd="0" presId="urn:microsoft.com/office/officeart/2005/8/layout/hProcess9"/>
    <dgm:cxn modelId="{D549985A-A6CF-402E-A3D7-E7A660F3521B}" type="presOf" srcId="{964763B4-FED1-473A-9838-BC1F1C1FD319}" destId="{20D2F9DC-21E3-46B4-915A-02E7ABC01AEE}" srcOrd="0" destOrd="0" presId="urn:microsoft.com/office/officeart/2005/8/layout/hProcess9"/>
    <dgm:cxn modelId="{A8375A42-589B-45EA-8121-558328507566}" type="presOf" srcId="{64F7FA7A-26EB-41D8-ACF6-BD7A1A064169}" destId="{0A6B1D93-A68E-47AB-B974-D5C0BAF7DA1C}" srcOrd="0" destOrd="0" presId="urn:microsoft.com/office/officeart/2005/8/layout/hProcess9"/>
    <dgm:cxn modelId="{B1CF8443-F554-47CE-9758-8D2ED54E3EF7}" srcId="{964763B4-FED1-473A-9838-BC1F1C1FD319}" destId="{141CC66E-B7A5-4C12-9A66-819E7B242284}" srcOrd="0" destOrd="0" parTransId="{D7D5C97F-F5B7-4F8B-BEAD-A749D885923F}" sibTransId="{627EA99F-0451-4904-B4F3-184FA1170F30}"/>
    <dgm:cxn modelId="{79893703-83F9-4818-9540-F1C701023846}" srcId="{964763B4-FED1-473A-9838-BC1F1C1FD319}" destId="{3058E795-1AC1-4ABC-BEE7-4FB52C9C2341}" srcOrd="3" destOrd="0" parTransId="{66367357-C348-4289-A663-CB33171016E5}" sibTransId="{A9C8418B-037E-4151-AE5E-21684837AE38}"/>
    <dgm:cxn modelId="{A1023AAF-72E3-4C56-AF34-5D015504423E}" type="presOf" srcId="{141CC66E-B7A5-4C12-9A66-819E7B242284}" destId="{B531B326-4981-472B-BD48-7DAB0F1EE8FE}" srcOrd="0" destOrd="0" presId="urn:microsoft.com/office/officeart/2005/8/layout/hProcess9"/>
    <dgm:cxn modelId="{293C2635-1578-468C-815A-6C503FB60582}" type="presParOf" srcId="{20D2F9DC-21E3-46B4-915A-02E7ABC01AEE}" destId="{E9B1996F-CDFF-4F7B-862C-D1B5ED4B3003}" srcOrd="0" destOrd="0" presId="urn:microsoft.com/office/officeart/2005/8/layout/hProcess9"/>
    <dgm:cxn modelId="{0E3D6932-0C28-4DA5-BA68-D4F20D9B868D}" type="presParOf" srcId="{20D2F9DC-21E3-46B4-915A-02E7ABC01AEE}" destId="{69B256AF-0404-49E8-B32C-FE1E1F5C2A49}" srcOrd="1" destOrd="0" presId="urn:microsoft.com/office/officeart/2005/8/layout/hProcess9"/>
    <dgm:cxn modelId="{C85AC429-7300-4108-B032-44EE42E891CD}" type="presParOf" srcId="{69B256AF-0404-49E8-B32C-FE1E1F5C2A49}" destId="{B531B326-4981-472B-BD48-7DAB0F1EE8FE}" srcOrd="0" destOrd="0" presId="urn:microsoft.com/office/officeart/2005/8/layout/hProcess9"/>
    <dgm:cxn modelId="{9F98887E-83F7-4930-A645-30E62810E89A}" type="presParOf" srcId="{69B256AF-0404-49E8-B32C-FE1E1F5C2A49}" destId="{897B2885-115D-4346-B2A7-E4AE90B7264A}" srcOrd="1" destOrd="0" presId="urn:microsoft.com/office/officeart/2005/8/layout/hProcess9"/>
    <dgm:cxn modelId="{0683EF77-1D94-4C22-86E7-C8BF8CF82388}" type="presParOf" srcId="{69B256AF-0404-49E8-B32C-FE1E1F5C2A49}" destId="{9B35C96C-4969-426D-A99C-8FB068466480}" srcOrd="2" destOrd="0" presId="urn:microsoft.com/office/officeart/2005/8/layout/hProcess9"/>
    <dgm:cxn modelId="{B5537A86-2BE8-472B-9BC6-34E1417FC3FD}" type="presParOf" srcId="{69B256AF-0404-49E8-B32C-FE1E1F5C2A49}" destId="{93E9D138-7827-4628-8492-7D608BF55A75}" srcOrd="3" destOrd="0" presId="urn:microsoft.com/office/officeart/2005/8/layout/hProcess9"/>
    <dgm:cxn modelId="{3BCA4623-98B3-4ED1-A8D1-9CBA05A8ECBF}" type="presParOf" srcId="{69B256AF-0404-49E8-B32C-FE1E1F5C2A49}" destId="{0A6B1D93-A68E-47AB-B974-D5C0BAF7DA1C}" srcOrd="4" destOrd="0" presId="urn:microsoft.com/office/officeart/2005/8/layout/hProcess9"/>
    <dgm:cxn modelId="{0F85324F-484C-44CD-9EC7-7B3885E51933}" type="presParOf" srcId="{69B256AF-0404-49E8-B32C-FE1E1F5C2A49}" destId="{B47E8DC5-2D41-47DA-8895-C10243ABD0FE}" srcOrd="5" destOrd="0" presId="urn:microsoft.com/office/officeart/2005/8/layout/hProcess9"/>
    <dgm:cxn modelId="{7EE8FEFF-ED41-45B0-9637-5ED05D0EC593}" type="presParOf" srcId="{69B256AF-0404-49E8-B32C-FE1E1F5C2A49}" destId="{706175B8-9CD1-44A6-B8AD-B96F5F53E646}" srcOrd="6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1A4F98-7485-42B8-BD55-6776F20DF31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3EA01F-3CDE-4F7A-BEE0-A0B6AA942A3E}">
      <dgm:prSet/>
      <dgm:spPr/>
      <dgm:t>
        <a:bodyPr/>
        <a:lstStyle/>
        <a:p>
          <a:pPr algn="just" rtl="0"/>
          <a:r>
            <a:rPr lang="ru-RU" dirty="0"/>
            <a:t>- Приказ о создании комиссии по проведению ОПР Приказ № 776</a:t>
          </a:r>
        </a:p>
      </dgm:t>
    </dgm:pt>
    <dgm:pt modelId="{51F2C9D9-0A4D-48DA-9B83-265CA05BE654}" type="parTrans" cxnId="{0F6EC8AF-33BE-42ED-A046-25E889FD898A}">
      <dgm:prSet/>
      <dgm:spPr/>
      <dgm:t>
        <a:bodyPr/>
        <a:lstStyle/>
        <a:p>
          <a:pPr algn="just"/>
          <a:endParaRPr lang="ru-RU"/>
        </a:p>
      </dgm:t>
    </dgm:pt>
    <dgm:pt modelId="{59A02A62-A638-482E-9032-7A72F6C5B6CB}" type="sibTrans" cxnId="{0F6EC8AF-33BE-42ED-A046-25E889FD898A}">
      <dgm:prSet/>
      <dgm:spPr/>
      <dgm:t>
        <a:bodyPr/>
        <a:lstStyle/>
        <a:p>
          <a:pPr algn="just"/>
          <a:endParaRPr lang="ru-RU"/>
        </a:p>
      </dgm:t>
    </dgm:pt>
    <dgm:pt modelId="{C9859D22-FC43-4B67-A529-78ADEB0978A7}">
      <dgm:prSet/>
      <dgm:spPr/>
      <dgm:t>
        <a:bodyPr/>
        <a:lstStyle/>
        <a:p>
          <a:pPr algn="just" rtl="0"/>
          <a:r>
            <a:rPr lang="ru-RU" dirty="0"/>
            <a:t>- Положение по ОПР и методика оценки уровня риска</a:t>
          </a:r>
        </a:p>
        <a:p>
          <a:pPr algn="just" rtl="0"/>
          <a:r>
            <a:rPr lang="ru-RU" dirty="0"/>
            <a:t>п. 22, 23 Приказа № 776 </a:t>
          </a:r>
        </a:p>
      </dgm:t>
    </dgm:pt>
    <dgm:pt modelId="{9543BA4C-093A-40BD-88F2-044D863E053C}" type="parTrans" cxnId="{A065B0B6-B6C9-4DBB-B28C-EAFA7A8818D8}">
      <dgm:prSet/>
      <dgm:spPr/>
      <dgm:t>
        <a:bodyPr/>
        <a:lstStyle/>
        <a:p>
          <a:pPr algn="just"/>
          <a:endParaRPr lang="ru-RU"/>
        </a:p>
      </dgm:t>
    </dgm:pt>
    <dgm:pt modelId="{C5D7482F-C9FC-4E9E-8C18-CEB787415BDC}" type="sibTrans" cxnId="{A065B0B6-B6C9-4DBB-B28C-EAFA7A8818D8}">
      <dgm:prSet/>
      <dgm:spPr/>
      <dgm:t>
        <a:bodyPr/>
        <a:lstStyle/>
        <a:p>
          <a:pPr algn="just"/>
          <a:endParaRPr lang="ru-RU"/>
        </a:p>
      </dgm:t>
    </dgm:pt>
    <dgm:pt modelId="{1FD36810-38C7-4F4D-9838-2F92E4A439CD}">
      <dgm:prSet/>
      <dgm:spPr/>
      <dgm:t>
        <a:bodyPr/>
        <a:lstStyle/>
        <a:p>
          <a:pPr algn="just" rtl="0"/>
          <a:r>
            <a:rPr lang="ru-RU" dirty="0"/>
            <a:t>- Перечень идентифицированных и оцененных рисков, реестр опасности организаций  п. 19 16В Приказа № 776</a:t>
          </a:r>
        </a:p>
      </dgm:t>
    </dgm:pt>
    <dgm:pt modelId="{CD0E6570-7B2A-4FC0-BAC8-E578FD099EC3}" type="parTrans" cxnId="{81EE20EE-087F-4725-9D8B-A5F2EB3CB031}">
      <dgm:prSet/>
      <dgm:spPr/>
      <dgm:t>
        <a:bodyPr/>
        <a:lstStyle/>
        <a:p>
          <a:pPr algn="just"/>
          <a:endParaRPr lang="ru-RU"/>
        </a:p>
      </dgm:t>
    </dgm:pt>
    <dgm:pt modelId="{17A4A5D4-F675-4C71-AADE-BEF87CA7C4A4}" type="sibTrans" cxnId="{81EE20EE-087F-4725-9D8B-A5F2EB3CB031}">
      <dgm:prSet/>
      <dgm:spPr/>
      <dgm:t>
        <a:bodyPr/>
        <a:lstStyle/>
        <a:p>
          <a:pPr algn="just"/>
          <a:endParaRPr lang="ru-RU"/>
        </a:p>
      </dgm:t>
    </dgm:pt>
    <dgm:pt modelId="{F85B690A-7B34-4DFD-A5F3-E0C0DEE1CAEF}">
      <dgm:prSet/>
      <dgm:spPr/>
      <dgm:t>
        <a:bodyPr/>
        <a:lstStyle/>
        <a:p>
          <a:pPr algn="just" rtl="0"/>
          <a:r>
            <a:rPr lang="ru-RU" dirty="0"/>
            <a:t>- План мероприятий по управлению профессиональными рисками и улучшению условий труда п. 16В Приказа № 776</a:t>
          </a:r>
        </a:p>
      </dgm:t>
    </dgm:pt>
    <dgm:pt modelId="{FB5A5835-A7BB-4ABE-BCB1-F9A680524DE4}" type="parTrans" cxnId="{BE180800-D38C-402F-A574-9852A73F8518}">
      <dgm:prSet/>
      <dgm:spPr/>
      <dgm:t>
        <a:bodyPr/>
        <a:lstStyle/>
        <a:p>
          <a:pPr algn="just"/>
          <a:endParaRPr lang="ru-RU"/>
        </a:p>
      </dgm:t>
    </dgm:pt>
    <dgm:pt modelId="{CE947653-A67E-4841-B3DC-07CA764BBD75}" type="sibTrans" cxnId="{BE180800-D38C-402F-A574-9852A73F8518}">
      <dgm:prSet/>
      <dgm:spPr/>
      <dgm:t>
        <a:bodyPr/>
        <a:lstStyle/>
        <a:p>
          <a:pPr algn="just"/>
          <a:endParaRPr lang="ru-RU"/>
        </a:p>
      </dgm:t>
    </dgm:pt>
    <dgm:pt modelId="{55419D87-8EC4-407E-B816-A5F6D2B6016F}">
      <dgm:prSet/>
      <dgm:spPr/>
      <dgm:t>
        <a:bodyPr/>
        <a:lstStyle/>
        <a:p>
          <a:pPr algn="just" rtl="0"/>
          <a:r>
            <a:rPr lang="ru-RU" dirty="0"/>
            <a:t>- Карты оценки профессиональных рисков ст. 214 ТК РФ</a:t>
          </a:r>
        </a:p>
      </dgm:t>
    </dgm:pt>
    <dgm:pt modelId="{20B4B2CE-8293-4FFC-BB91-961C64F7ADD9}" type="parTrans" cxnId="{A53731F6-D9F6-4DDC-85EC-F62806EFC23D}">
      <dgm:prSet/>
      <dgm:spPr/>
      <dgm:t>
        <a:bodyPr/>
        <a:lstStyle/>
        <a:p>
          <a:pPr algn="just"/>
          <a:endParaRPr lang="ru-RU"/>
        </a:p>
      </dgm:t>
    </dgm:pt>
    <dgm:pt modelId="{46A9B3F8-8C2F-4FB3-8EF1-60AF4BCCB740}" type="sibTrans" cxnId="{A53731F6-D9F6-4DDC-85EC-F62806EFC23D}">
      <dgm:prSet/>
      <dgm:spPr/>
      <dgm:t>
        <a:bodyPr/>
        <a:lstStyle/>
        <a:p>
          <a:pPr algn="just"/>
          <a:endParaRPr lang="ru-RU"/>
        </a:p>
      </dgm:t>
    </dgm:pt>
    <dgm:pt modelId="{5BE57486-1EA3-4E7F-9762-58913066BBF8}" type="pres">
      <dgm:prSet presAssocID="{A81A4F98-7485-42B8-BD55-6776F20DF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EA3CB-C3EF-43AB-8C3F-7B42186D29DB}" type="pres">
      <dgm:prSet presAssocID="{DA3EA01F-3CDE-4F7A-BEE0-A0B6AA942A3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77A12-D30C-4995-88EA-F8AF2F4BDCC5}" type="pres">
      <dgm:prSet presAssocID="{59A02A62-A638-482E-9032-7A72F6C5B6CB}" presName="spacer" presStyleCnt="0"/>
      <dgm:spPr/>
    </dgm:pt>
    <dgm:pt modelId="{AF1D9FD3-1C4D-4876-8371-57A1F92F7447}" type="pres">
      <dgm:prSet presAssocID="{C9859D22-FC43-4B67-A529-78ADEB0978A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BE5DE-3E84-48A8-B3E7-41BD28CB6B80}" type="pres">
      <dgm:prSet presAssocID="{C5D7482F-C9FC-4E9E-8C18-CEB787415BDC}" presName="spacer" presStyleCnt="0"/>
      <dgm:spPr/>
    </dgm:pt>
    <dgm:pt modelId="{C448C6BF-B762-4F98-A082-066DAC40CAF0}" type="pres">
      <dgm:prSet presAssocID="{1FD36810-38C7-4F4D-9838-2F92E4A439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FD83-FBEE-45AA-A86C-BC2AEA170896}" type="pres">
      <dgm:prSet presAssocID="{17A4A5D4-F675-4C71-AADE-BEF87CA7C4A4}" presName="spacer" presStyleCnt="0"/>
      <dgm:spPr/>
    </dgm:pt>
    <dgm:pt modelId="{A16CD8C3-C2AF-4FDA-9100-22D1FBBD5EBA}" type="pres">
      <dgm:prSet presAssocID="{F85B690A-7B34-4DFD-A5F3-E0C0DEE1CA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D087D-9982-45D1-966E-F606BB9380E6}" type="pres">
      <dgm:prSet presAssocID="{CE947653-A67E-4841-B3DC-07CA764BBD75}" presName="spacer" presStyleCnt="0"/>
      <dgm:spPr/>
    </dgm:pt>
    <dgm:pt modelId="{EBBAAC60-AF0D-4F6F-9A32-333ECA84190B}" type="pres">
      <dgm:prSet presAssocID="{55419D87-8EC4-407E-B816-A5F6D2B6016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1457C-31AD-4EED-BCD6-B1A72D86F367}" type="presOf" srcId="{55419D87-8EC4-407E-B816-A5F6D2B6016F}" destId="{EBBAAC60-AF0D-4F6F-9A32-333ECA84190B}" srcOrd="0" destOrd="0" presId="urn:microsoft.com/office/officeart/2005/8/layout/vList2"/>
    <dgm:cxn modelId="{81EE20EE-087F-4725-9D8B-A5F2EB3CB031}" srcId="{A81A4F98-7485-42B8-BD55-6776F20DF313}" destId="{1FD36810-38C7-4F4D-9838-2F92E4A439CD}" srcOrd="2" destOrd="0" parTransId="{CD0E6570-7B2A-4FC0-BAC8-E578FD099EC3}" sibTransId="{17A4A5D4-F675-4C71-AADE-BEF87CA7C4A4}"/>
    <dgm:cxn modelId="{A065B0B6-B6C9-4DBB-B28C-EAFA7A8818D8}" srcId="{A81A4F98-7485-42B8-BD55-6776F20DF313}" destId="{C9859D22-FC43-4B67-A529-78ADEB0978A7}" srcOrd="1" destOrd="0" parTransId="{9543BA4C-093A-40BD-88F2-044D863E053C}" sibTransId="{C5D7482F-C9FC-4E9E-8C18-CEB787415BDC}"/>
    <dgm:cxn modelId="{A53731F6-D9F6-4DDC-85EC-F62806EFC23D}" srcId="{A81A4F98-7485-42B8-BD55-6776F20DF313}" destId="{55419D87-8EC4-407E-B816-A5F6D2B6016F}" srcOrd="4" destOrd="0" parTransId="{20B4B2CE-8293-4FFC-BB91-961C64F7ADD9}" sibTransId="{46A9B3F8-8C2F-4FB3-8EF1-60AF4BCCB740}"/>
    <dgm:cxn modelId="{0F6EC8AF-33BE-42ED-A046-25E889FD898A}" srcId="{A81A4F98-7485-42B8-BD55-6776F20DF313}" destId="{DA3EA01F-3CDE-4F7A-BEE0-A0B6AA942A3E}" srcOrd="0" destOrd="0" parTransId="{51F2C9D9-0A4D-48DA-9B83-265CA05BE654}" sibTransId="{59A02A62-A638-482E-9032-7A72F6C5B6CB}"/>
    <dgm:cxn modelId="{BE180800-D38C-402F-A574-9852A73F8518}" srcId="{A81A4F98-7485-42B8-BD55-6776F20DF313}" destId="{F85B690A-7B34-4DFD-A5F3-E0C0DEE1CAEF}" srcOrd="3" destOrd="0" parTransId="{FB5A5835-A7BB-4ABE-BCB1-F9A680524DE4}" sibTransId="{CE947653-A67E-4841-B3DC-07CA764BBD75}"/>
    <dgm:cxn modelId="{ED433DD2-2541-49AC-897B-8ED0FA3A1D49}" type="presOf" srcId="{C9859D22-FC43-4B67-A529-78ADEB0978A7}" destId="{AF1D9FD3-1C4D-4876-8371-57A1F92F7447}" srcOrd="0" destOrd="0" presId="urn:microsoft.com/office/officeart/2005/8/layout/vList2"/>
    <dgm:cxn modelId="{073B1C57-FE7A-416B-8832-344355527D77}" type="presOf" srcId="{1FD36810-38C7-4F4D-9838-2F92E4A439CD}" destId="{C448C6BF-B762-4F98-A082-066DAC40CAF0}" srcOrd="0" destOrd="0" presId="urn:microsoft.com/office/officeart/2005/8/layout/vList2"/>
    <dgm:cxn modelId="{D106A1E8-B337-42EA-9DC7-4B4F3583110F}" type="presOf" srcId="{A81A4F98-7485-42B8-BD55-6776F20DF313}" destId="{5BE57486-1EA3-4E7F-9762-58913066BBF8}" srcOrd="0" destOrd="0" presId="urn:microsoft.com/office/officeart/2005/8/layout/vList2"/>
    <dgm:cxn modelId="{5CC80C00-C697-4011-ABB8-BB0548526696}" type="presOf" srcId="{DA3EA01F-3CDE-4F7A-BEE0-A0B6AA942A3E}" destId="{486EA3CB-C3EF-43AB-8C3F-7B42186D29DB}" srcOrd="0" destOrd="0" presId="urn:microsoft.com/office/officeart/2005/8/layout/vList2"/>
    <dgm:cxn modelId="{F20A3642-2AE1-4A5E-9FC1-76776F3DB123}" type="presOf" srcId="{F85B690A-7B34-4DFD-A5F3-E0C0DEE1CAEF}" destId="{A16CD8C3-C2AF-4FDA-9100-22D1FBBD5EBA}" srcOrd="0" destOrd="0" presId="urn:microsoft.com/office/officeart/2005/8/layout/vList2"/>
    <dgm:cxn modelId="{4A93C95A-853A-4849-8FD2-6191112C8768}" type="presParOf" srcId="{5BE57486-1EA3-4E7F-9762-58913066BBF8}" destId="{486EA3CB-C3EF-43AB-8C3F-7B42186D29DB}" srcOrd="0" destOrd="0" presId="urn:microsoft.com/office/officeart/2005/8/layout/vList2"/>
    <dgm:cxn modelId="{D423B643-035D-4B24-AE59-021F6E468B31}" type="presParOf" srcId="{5BE57486-1EA3-4E7F-9762-58913066BBF8}" destId="{FC377A12-D30C-4995-88EA-F8AF2F4BDCC5}" srcOrd="1" destOrd="0" presId="urn:microsoft.com/office/officeart/2005/8/layout/vList2"/>
    <dgm:cxn modelId="{AE2B8831-A139-4ACC-B475-AC5C2D0D2A4F}" type="presParOf" srcId="{5BE57486-1EA3-4E7F-9762-58913066BBF8}" destId="{AF1D9FD3-1C4D-4876-8371-57A1F92F7447}" srcOrd="2" destOrd="0" presId="urn:microsoft.com/office/officeart/2005/8/layout/vList2"/>
    <dgm:cxn modelId="{B0004B76-AFC0-42F8-B1F2-19C9F85C4316}" type="presParOf" srcId="{5BE57486-1EA3-4E7F-9762-58913066BBF8}" destId="{F7DBE5DE-3E84-48A8-B3E7-41BD28CB6B80}" srcOrd="3" destOrd="0" presId="urn:microsoft.com/office/officeart/2005/8/layout/vList2"/>
    <dgm:cxn modelId="{5FEA412B-A84A-4673-81B0-79795CE4370E}" type="presParOf" srcId="{5BE57486-1EA3-4E7F-9762-58913066BBF8}" destId="{C448C6BF-B762-4F98-A082-066DAC40CAF0}" srcOrd="4" destOrd="0" presId="urn:microsoft.com/office/officeart/2005/8/layout/vList2"/>
    <dgm:cxn modelId="{61B04DD3-AEB9-4438-86F3-E735F9A47011}" type="presParOf" srcId="{5BE57486-1EA3-4E7F-9762-58913066BBF8}" destId="{B34DFD83-FBEE-45AA-A86C-BC2AEA170896}" srcOrd="5" destOrd="0" presId="urn:microsoft.com/office/officeart/2005/8/layout/vList2"/>
    <dgm:cxn modelId="{5151AD94-17F9-465E-A057-FFE9634CFF1D}" type="presParOf" srcId="{5BE57486-1EA3-4E7F-9762-58913066BBF8}" destId="{A16CD8C3-C2AF-4FDA-9100-22D1FBBD5EBA}" srcOrd="6" destOrd="0" presId="urn:microsoft.com/office/officeart/2005/8/layout/vList2"/>
    <dgm:cxn modelId="{204080FD-A3E1-4CB6-833A-6BC75CE7439A}" type="presParOf" srcId="{5BE57486-1EA3-4E7F-9762-58913066BBF8}" destId="{B40D087D-9982-45D1-966E-F606BB9380E6}" srcOrd="7" destOrd="0" presId="urn:microsoft.com/office/officeart/2005/8/layout/vList2"/>
    <dgm:cxn modelId="{A56D4907-C534-475E-8820-F66A2BE1CC82}" type="presParOf" srcId="{5BE57486-1EA3-4E7F-9762-58913066BBF8}" destId="{EBBAAC60-AF0D-4F6F-9A32-333ECA84190B}" srcOrd="8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573438-040D-4646-BA2E-3F27399F8442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27AD47-F40B-4CA0-AB89-DF16490DEA65}">
      <dgm:prSet/>
      <dgm:spPr/>
      <dgm:t>
        <a:bodyPr/>
        <a:lstStyle/>
        <a:p>
          <a:r>
            <a:rPr lang="ru-RU" dirty="0"/>
            <a:t>Приказ о создании комиссии по проверке знаний требованиям охраны труда (не менее чем из трех человек)</a:t>
          </a:r>
        </a:p>
        <a:p>
          <a:r>
            <a:rPr lang="ru-RU" dirty="0"/>
            <a:t>п. 44 и 72 Правил № 2464</a:t>
          </a:r>
        </a:p>
      </dgm:t>
    </dgm:pt>
    <dgm:pt modelId="{C1E1E5BB-8FCB-4B46-89BF-151BC9C219D9}" type="parTrans" cxnId="{2AC76C53-DF9C-41B3-B988-E96ABF65C991}">
      <dgm:prSet/>
      <dgm:spPr/>
      <dgm:t>
        <a:bodyPr/>
        <a:lstStyle/>
        <a:p>
          <a:endParaRPr lang="ru-RU"/>
        </a:p>
      </dgm:t>
    </dgm:pt>
    <dgm:pt modelId="{766B8273-F090-414F-B150-340C71E838B2}" type="sibTrans" cxnId="{2AC76C53-DF9C-41B3-B988-E96ABF65C991}">
      <dgm:prSet/>
      <dgm:spPr/>
      <dgm:t>
        <a:bodyPr/>
        <a:lstStyle/>
        <a:p>
          <a:endParaRPr lang="ru-RU"/>
        </a:p>
      </dgm:t>
    </dgm:pt>
    <dgm:pt modelId="{ACDC4E9F-7915-427A-ADC5-503787F58BA8}">
      <dgm:prSet/>
      <dgm:spPr/>
      <dgm:t>
        <a:bodyPr/>
        <a:lstStyle/>
        <a:p>
          <a:r>
            <a:rPr lang="ru-RU" dirty="0"/>
            <a:t>Приказ о назначении лиц, ответственных за обучения требованиям охраны труда</a:t>
          </a:r>
        </a:p>
        <a:p>
          <a:r>
            <a:rPr lang="ru-RU" dirty="0"/>
            <a:t>п. 96 Правил № 2464</a:t>
          </a:r>
        </a:p>
      </dgm:t>
    </dgm:pt>
    <dgm:pt modelId="{556D88D4-EB41-4D39-B979-7D906B0DD87C}" type="parTrans" cxnId="{246AA869-4072-4300-9C54-6D68974E3EA8}">
      <dgm:prSet/>
      <dgm:spPr/>
      <dgm:t>
        <a:bodyPr/>
        <a:lstStyle/>
        <a:p>
          <a:endParaRPr lang="ru-RU"/>
        </a:p>
      </dgm:t>
    </dgm:pt>
    <dgm:pt modelId="{E72049D6-2BD0-4107-B303-7A7B3CB45377}" type="sibTrans" cxnId="{246AA869-4072-4300-9C54-6D68974E3EA8}">
      <dgm:prSet/>
      <dgm:spPr/>
      <dgm:t>
        <a:bodyPr/>
        <a:lstStyle/>
        <a:p>
          <a:endParaRPr lang="ru-RU"/>
        </a:p>
      </dgm:t>
    </dgm:pt>
    <dgm:pt modelId="{9DD11EF5-0DE8-46BE-AE4A-C0DEFD6CB166}">
      <dgm:prSet/>
      <dgm:spPr/>
      <dgm:t>
        <a:bodyPr/>
        <a:lstStyle/>
        <a:p>
          <a:r>
            <a:rPr lang="ru-RU" dirty="0"/>
            <a:t>Перечень должностей и профессий, освобожденных от обучения требованиям охраны труда</a:t>
          </a:r>
        </a:p>
        <a:p>
          <a:r>
            <a:rPr lang="ru-RU" dirty="0"/>
            <a:t>п. 54 Правил № 2464</a:t>
          </a:r>
        </a:p>
      </dgm:t>
    </dgm:pt>
    <dgm:pt modelId="{01D8881C-F9B4-405D-9D63-0F0EA8BC14CA}" type="parTrans" cxnId="{FE53D1E9-2ADA-471A-970F-B3DD1A8BD08B}">
      <dgm:prSet/>
      <dgm:spPr/>
      <dgm:t>
        <a:bodyPr/>
        <a:lstStyle/>
        <a:p>
          <a:endParaRPr lang="ru-RU"/>
        </a:p>
      </dgm:t>
    </dgm:pt>
    <dgm:pt modelId="{AD97B81E-1095-4866-9CFF-7E473C5F5965}" type="sibTrans" cxnId="{FE53D1E9-2ADA-471A-970F-B3DD1A8BD08B}">
      <dgm:prSet/>
      <dgm:spPr/>
      <dgm:t>
        <a:bodyPr/>
        <a:lstStyle/>
        <a:p>
          <a:endParaRPr lang="ru-RU"/>
        </a:p>
      </dgm:t>
    </dgm:pt>
    <dgm:pt modelId="{DA1E2344-573C-4668-B188-C18EEA4270E6}">
      <dgm:prSet/>
      <dgm:spPr/>
      <dgm:t>
        <a:bodyPr/>
        <a:lstStyle/>
        <a:p>
          <a:r>
            <a:rPr lang="ru-RU" dirty="0"/>
            <a:t>Программа обучения требованиям охраны труда для руководителей и специалистов и для рабочих профессий</a:t>
          </a:r>
        </a:p>
        <a:p>
          <a:r>
            <a:rPr lang="ru-RU" dirty="0"/>
            <a:t>п. 46 Правил № 2464</a:t>
          </a:r>
        </a:p>
      </dgm:t>
    </dgm:pt>
    <dgm:pt modelId="{F0F00362-FC82-4413-97A8-E3B6063EBD26}" type="parTrans" cxnId="{650018CA-176C-4B6C-9B4A-45FA1BCA9803}">
      <dgm:prSet/>
      <dgm:spPr/>
      <dgm:t>
        <a:bodyPr/>
        <a:lstStyle/>
        <a:p>
          <a:endParaRPr lang="ru-RU"/>
        </a:p>
      </dgm:t>
    </dgm:pt>
    <dgm:pt modelId="{7EC3ECCA-1AC9-4533-A613-25384EE094C8}" type="sibTrans" cxnId="{650018CA-176C-4B6C-9B4A-45FA1BCA9803}">
      <dgm:prSet/>
      <dgm:spPr/>
      <dgm:t>
        <a:bodyPr/>
        <a:lstStyle/>
        <a:p>
          <a:endParaRPr lang="ru-RU"/>
        </a:p>
      </dgm:t>
    </dgm:pt>
    <dgm:pt modelId="{98C35E75-9DD7-4FD5-B203-788381C085B2}">
      <dgm:prSet/>
      <dgm:spPr/>
      <dgm:t>
        <a:bodyPr/>
        <a:lstStyle/>
        <a:p>
          <a:r>
            <a:rPr lang="ru-RU" dirty="0"/>
            <a:t>Протоколы проверки знаний требований охраны труда работников организации</a:t>
          </a:r>
        </a:p>
      </dgm:t>
    </dgm:pt>
    <dgm:pt modelId="{44640C85-84B8-4328-AC54-A4AD88A3780E}" type="parTrans" cxnId="{82B8C78C-3DF6-4968-9174-33C5FCEDDF52}">
      <dgm:prSet/>
      <dgm:spPr/>
      <dgm:t>
        <a:bodyPr/>
        <a:lstStyle/>
        <a:p>
          <a:endParaRPr lang="ru-RU"/>
        </a:p>
      </dgm:t>
    </dgm:pt>
    <dgm:pt modelId="{1830ACAE-5683-4093-B66D-2159F6632372}" type="sibTrans" cxnId="{82B8C78C-3DF6-4968-9174-33C5FCEDDF52}">
      <dgm:prSet/>
      <dgm:spPr/>
      <dgm:t>
        <a:bodyPr/>
        <a:lstStyle/>
        <a:p>
          <a:endParaRPr lang="ru-RU"/>
        </a:p>
      </dgm:t>
    </dgm:pt>
    <dgm:pt modelId="{B5289EC6-6608-466B-8983-15FA472C3D3B}">
      <dgm:prSet/>
      <dgm:spPr/>
      <dgm:t>
        <a:bodyPr/>
        <a:lstStyle/>
        <a:p>
          <a:r>
            <a:rPr lang="ru-RU" dirty="0"/>
            <a:t>График планирования обучения по охране труда (п.80, 81, 82 Правил </a:t>
          </a:r>
        </a:p>
        <a:p>
          <a:r>
            <a:rPr lang="ru-RU" dirty="0"/>
            <a:t>№ 2464)</a:t>
          </a:r>
        </a:p>
      </dgm:t>
    </dgm:pt>
    <dgm:pt modelId="{05DF23F7-185C-4592-8898-1FD5B70E8FF6}" type="parTrans" cxnId="{A2B43349-79AA-449D-B9F5-DF69F4F203BD}">
      <dgm:prSet/>
      <dgm:spPr/>
      <dgm:t>
        <a:bodyPr/>
        <a:lstStyle/>
        <a:p>
          <a:endParaRPr lang="ru-RU"/>
        </a:p>
      </dgm:t>
    </dgm:pt>
    <dgm:pt modelId="{022CB06D-EFF8-4466-B9B8-D162C2452612}" type="sibTrans" cxnId="{A2B43349-79AA-449D-B9F5-DF69F4F203BD}">
      <dgm:prSet/>
      <dgm:spPr/>
      <dgm:t>
        <a:bodyPr/>
        <a:lstStyle/>
        <a:p>
          <a:endParaRPr lang="ru-RU"/>
        </a:p>
      </dgm:t>
    </dgm:pt>
    <dgm:pt modelId="{6E1B9B24-42E9-46F4-A5A3-37BA3E183071}" type="pres">
      <dgm:prSet presAssocID="{51573438-040D-4646-BA2E-3F27399F84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03DAF-B52C-4C4D-8061-ECD925BD71F7}" type="pres">
      <dgm:prSet presAssocID="{AD27AD47-F40B-4CA0-AB89-DF16490DEA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1CC6D-6A98-462F-9B07-C976EBCA3052}" type="pres">
      <dgm:prSet presAssocID="{766B8273-F090-414F-B150-340C71E838B2}" presName="sibTrans" presStyleCnt="0"/>
      <dgm:spPr/>
    </dgm:pt>
    <dgm:pt modelId="{14F2F732-1A98-4A2A-B26B-8A9D7FD4B03C}" type="pres">
      <dgm:prSet presAssocID="{ACDC4E9F-7915-427A-ADC5-503787F58BA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D7832-D5C6-4252-B690-84189D9121D0}" type="pres">
      <dgm:prSet presAssocID="{E72049D6-2BD0-4107-B303-7A7B3CB45377}" presName="sibTrans" presStyleCnt="0"/>
      <dgm:spPr/>
    </dgm:pt>
    <dgm:pt modelId="{49E556EF-0916-4A09-81B7-D10E15F9545E}" type="pres">
      <dgm:prSet presAssocID="{9DD11EF5-0DE8-46BE-AE4A-C0DEFD6CB16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C013B-892D-48AF-A2A7-773AC1DAFC6D}" type="pres">
      <dgm:prSet presAssocID="{AD97B81E-1095-4866-9CFF-7E473C5F5965}" presName="sibTrans" presStyleCnt="0"/>
      <dgm:spPr/>
    </dgm:pt>
    <dgm:pt modelId="{2B8F882D-795E-4328-9123-17715E540AD5}" type="pres">
      <dgm:prSet presAssocID="{DA1E2344-573C-4668-B188-C18EEA4270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DA7FE-A393-4389-B692-78DA5DA4C457}" type="pres">
      <dgm:prSet presAssocID="{7EC3ECCA-1AC9-4533-A613-25384EE094C8}" presName="sibTrans" presStyleCnt="0"/>
      <dgm:spPr/>
    </dgm:pt>
    <dgm:pt modelId="{12E6C675-FEA5-4295-8610-B3A08899C414}" type="pres">
      <dgm:prSet presAssocID="{98C35E75-9DD7-4FD5-B203-788381C085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70D0C-50D5-4E7D-9ECE-577281C42A8E}" type="pres">
      <dgm:prSet presAssocID="{1830ACAE-5683-4093-B66D-2159F6632372}" presName="sibTrans" presStyleCnt="0"/>
      <dgm:spPr/>
    </dgm:pt>
    <dgm:pt modelId="{812AF0A6-F3AC-44FA-81BC-AF24DC7564B3}" type="pres">
      <dgm:prSet presAssocID="{B5289EC6-6608-466B-8983-15FA472C3D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AA869-4072-4300-9C54-6D68974E3EA8}" srcId="{51573438-040D-4646-BA2E-3F27399F8442}" destId="{ACDC4E9F-7915-427A-ADC5-503787F58BA8}" srcOrd="1" destOrd="0" parTransId="{556D88D4-EB41-4D39-B979-7D906B0DD87C}" sibTransId="{E72049D6-2BD0-4107-B303-7A7B3CB45377}"/>
    <dgm:cxn modelId="{2AC76C53-DF9C-41B3-B988-E96ABF65C991}" srcId="{51573438-040D-4646-BA2E-3F27399F8442}" destId="{AD27AD47-F40B-4CA0-AB89-DF16490DEA65}" srcOrd="0" destOrd="0" parTransId="{C1E1E5BB-8FCB-4B46-89BF-151BC9C219D9}" sibTransId="{766B8273-F090-414F-B150-340C71E838B2}"/>
    <dgm:cxn modelId="{650018CA-176C-4B6C-9B4A-45FA1BCA9803}" srcId="{51573438-040D-4646-BA2E-3F27399F8442}" destId="{DA1E2344-573C-4668-B188-C18EEA4270E6}" srcOrd="3" destOrd="0" parTransId="{F0F00362-FC82-4413-97A8-E3B6063EBD26}" sibTransId="{7EC3ECCA-1AC9-4533-A613-25384EE094C8}"/>
    <dgm:cxn modelId="{FE53D1E9-2ADA-471A-970F-B3DD1A8BD08B}" srcId="{51573438-040D-4646-BA2E-3F27399F8442}" destId="{9DD11EF5-0DE8-46BE-AE4A-C0DEFD6CB166}" srcOrd="2" destOrd="0" parTransId="{01D8881C-F9B4-405D-9D63-0F0EA8BC14CA}" sibTransId="{AD97B81E-1095-4866-9CFF-7E473C5F5965}"/>
    <dgm:cxn modelId="{DD6D8667-08FA-4A1B-AD15-70D072FC8404}" type="presOf" srcId="{51573438-040D-4646-BA2E-3F27399F8442}" destId="{6E1B9B24-42E9-46F4-A5A3-37BA3E183071}" srcOrd="0" destOrd="0" presId="urn:microsoft.com/office/officeart/2005/8/layout/default#1"/>
    <dgm:cxn modelId="{719731A5-8664-4707-943C-B4EF3D03AFE9}" type="presOf" srcId="{DA1E2344-573C-4668-B188-C18EEA4270E6}" destId="{2B8F882D-795E-4328-9123-17715E540AD5}" srcOrd="0" destOrd="0" presId="urn:microsoft.com/office/officeart/2005/8/layout/default#1"/>
    <dgm:cxn modelId="{BCFBD979-199C-4AFE-A8C9-3EA065C435A1}" type="presOf" srcId="{9DD11EF5-0DE8-46BE-AE4A-C0DEFD6CB166}" destId="{49E556EF-0916-4A09-81B7-D10E15F9545E}" srcOrd="0" destOrd="0" presId="urn:microsoft.com/office/officeart/2005/8/layout/default#1"/>
    <dgm:cxn modelId="{A2B43349-79AA-449D-B9F5-DF69F4F203BD}" srcId="{51573438-040D-4646-BA2E-3F27399F8442}" destId="{B5289EC6-6608-466B-8983-15FA472C3D3B}" srcOrd="5" destOrd="0" parTransId="{05DF23F7-185C-4592-8898-1FD5B70E8FF6}" sibTransId="{022CB06D-EFF8-4466-B9B8-D162C2452612}"/>
    <dgm:cxn modelId="{82B8C78C-3DF6-4968-9174-33C5FCEDDF52}" srcId="{51573438-040D-4646-BA2E-3F27399F8442}" destId="{98C35E75-9DD7-4FD5-B203-788381C085B2}" srcOrd="4" destOrd="0" parTransId="{44640C85-84B8-4328-AC54-A4AD88A3780E}" sibTransId="{1830ACAE-5683-4093-B66D-2159F6632372}"/>
    <dgm:cxn modelId="{7B38DF3E-C849-4D66-9166-A1F6A9D97B4B}" type="presOf" srcId="{98C35E75-9DD7-4FD5-B203-788381C085B2}" destId="{12E6C675-FEA5-4295-8610-B3A08899C414}" srcOrd="0" destOrd="0" presId="urn:microsoft.com/office/officeart/2005/8/layout/default#1"/>
    <dgm:cxn modelId="{7FDFCE20-558A-4890-933D-EB8C794B4359}" type="presOf" srcId="{B5289EC6-6608-466B-8983-15FA472C3D3B}" destId="{812AF0A6-F3AC-44FA-81BC-AF24DC7564B3}" srcOrd="0" destOrd="0" presId="urn:microsoft.com/office/officeart/2005/8/layout/default#1"/>
    <dgm:cxn modelId="{F3E938F4-6D56-4A3B-ADEE-DF0ACC2AFC89}" type="presOf" srcId="{AD27AD47-F40B-4CA0-AB89-DF16490DEA65}" destId="{D8303DAF-B52C-4C4D-8061-ECD925BD71F7}" srcOrd="0" destOrd="0" presId="urn:microsoft.com/office/officeart/2005/8/layout/default#1"/>
    <dgm:cxn modelId="{AB733541-D2A4-4949-BD7A-9B9E12A25CEC}" type="presOf" srcId="{ACDC4E9F-7915-427A-ADC5-503787F58BA8}" destId="{14F2F732-1A98-4A2A-B26B-8A9D7FD4B03C}" srcOrd="0" destOrd="0" presId="urn:microsoft.com/office/officeart/2005/8/layout/default#1"/>
    <dgm:cxn modelId="{1D7FFFF4-81F0-477F-9F96-D548DD420D5E}" type="presParOf" srcId="{6E1B9B24-42E9-46F4-A5A3-37BA3E183071}" destId="{D8303DAF-B52C-4C4D-8061-ECD925BD71F7}" srcOrd="0" destOrd="0" presId="urn:microsoft.com/office/officeart/2005/8/layout/default#1"/>
    <dgm:cxn modelId="{9EBA63D7-C267-49A3-AB27-356B436BC83C}" type="presParOf" srcId="{6E1B9B24-42E9-46F4-A5A3-37BA3E183071}" destId="{E781CC6D-6A98-462F-9B07-C976EBCA3052}" srcOrd="1" destOrd="0" presId="urn:microsoft.com/office/officeart/2005/8/layout/default#1"/>
    <dgm:cxn modelId="{1F7E3CB4-E28B-48F7-881C-D67BDCA42244}" type="presParOf" srcId="{6E1B9B24-42E9-46F4-A5A3-37BA3E183071}" destId="{14F2F732-1A98-4A2A-B26B-8A9D7FD4B03C}" srcOrd="2" destOrd="0" presId="urn:microsoft.com/office/officeart/2005/8/layout/default#1"/>
    <dgm:cxn modelId="{B5BA6C8C-2EAA-43F2-8492-32A41EE794A8}" type="presParOf" srcId="{6E1B9B24-42E9-46F4-A5A3-37BA3E183071}" destId="{188D7832-D5C6-4252-B690-84189D9121D0}" srcOrd="3" destOrd="0" presId="urn:microsoft.com/office/officeart/2005/8/layout/default#1"/>
    <dgm:cxn modelId="{B6B25447-61DC-436A-92B5-6C15C299B748}" type="presParOf" srcId="{6E1B9B24-42E9-46F4-A5A3-37BA3E183071}" destId="{49E556EF-0916-4A09-81B7-D10E15F9545E}" srcOrd="4" destOrd="0" presId="urn:microsoft.com/office/officeart/2005/8/layout/default#1"/>
    <dgm:cxn modelId="{70A6DFA6-EFDC-4577-9428-91BC65FE350B}" type="presParOf" srcId="{6E1B9B24-42E9-46F4-A5A3-37BA3E183071}" destId="{B2BC013B-892D-48AF-A2A7-773AC1DAFC6D}" srcOrd="5" destOrd="0" presId="urn:microsoft.com/office/officeart/2005/8/layout/default#1"/>
    <dgm:cxn modelId="{53CBE865-C6A7-4075-9E64-86548B8B49FD}" type="presParOf" srcId="{6E1B9B24-42E9-46F4-A5A3-37BA3E183071}" destId="{2B8F882D-795E-4328-9123-17715E540AD5}" srcOrd="6" destOrd="0" presId="urn:microsoft.com/office/officeart/2005/8/layout/default#1"/>
    <dgm:cxn modelId="{1914AE54-6461-4531-A97F-8E5C5B7D7434}" type="presParOf" srcId="{6E1B9B24-42E9-46F4-A5A3-37BA3E183071}" destId="{060DA7FE-A393-4389-B692-78DA5DA4C457}" srcOrd="7" destOrd="0" presId="urn:microsoft.com/office/officeart/2005/8/layout/default#1"/>
    <dgm:cxn modelId="{25BE2D69-8DA3-4E51-80DC-12BA7C66A04A}" type="presParOf" srcId="{6E1B9B24-42E9-46F4-A5A3-37BA3E183071}" destId="{12E6C675-FEA5-4295-8610-B3A08899C414}" srcOrd="8" destOrd="0" presId="urn:microsoft.com/office/officeart/2005/8/layout/default#1"/>
    <dgm:cxn modelId="{6F4281E0-C890-4560-A3CB-EBC378BA58AF}" type="presParOf" srcId="{6E1B9B24-42E9-46F4-A5A3-37BA3E183071}" destId="{C9E70D0C-50D5-4E7D-9ECE-577281C42A8E}" srcOrd="9" destOrd="0" presId="urn:microsoft.com/office/officeart/2005/8/layout/default#1"/>
    <dgm:cxn modelId="{A9A8E537-2583-4F80-8DF0-E40B448F10BD}" type="presParOf" srcId="{6E1B9B24-42E9-46F4-A5A3-37BA3E183071}" destId="{812AF0A6-F3AC-44FA-81BC-AF24DC7564B3}" srcOrd="1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0AC75-EB95-4128-9DC5-E4DD3E851599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0F768BE7-5C8F-4206-87B6-6FFFF46F4715}">
      <dgm:prSet/>
      <dgm:spPr/>
      <dgm:t>
        <a:bodyPr/>
        <a:lstStyle/>
        <a:p>
          <a:pPr rtl="0"/>
          <a:r>
            <a:rPr lang="ru-RU" dirty="0"/>
            <a:t>Приказ о назначение лица, ответственного за проведение вводного инструктажа (п.11 Правил № 2464)</a:t>
          </a:r>
        </a:p>
      </dgm:t>
    </dgm:pt>
    <dgm:pt modelId="{EAEC733D-777A-48F8-99DB-8F7FF3C03817}" type="parTrans" cxnId="{A03D7FA0-967F-4893-8BB6-04F69BC5E01E}">
      <dgm:prSet/>
      <dgm:spPr/>
      <dgm:t>
        <a:bodyPr/>
        <a:lstStyle/>
        <a:p>
          <a:endParaRPr lang="ru-RU"/>
        </a:p>
      </dgm:t>
    </dgm:pt>
    <dgm:pt modelId="{0EF5E015-BEE3-472F-9A79-4EA5AACB6C6C}" type="sibTrans" cxnId="{A03D7FA0-967F-4893-8BB6-04F69BC5E01E}">
      <dgm:prSet/>
      <dgm:spPr/>
      <dgm:t>
        <a:bodyPr/>
        <a:lstStyle/>
        <a:p>
          <a:endParaRPr lang="ru-RU"/>
        </a:p>
      </dgm:t>
    </dgm:pt>
    <dgm:pt modelId="{51F7CB7A-BBC2-44DF-88DF-020372EEA037}">
      <dgm:prSet/>
      <dgm:spPr/>
      <dgm:t>
        <a:bodyPr/>
        <a:lstStyle/>
        <a:p>
          <a:pPr rtl="0"/>
          <a:r>
            <a:rPr lang="ru-RU" dirty="0"/>
            <a:t>Программа вводного инструктажа по охране труда (п.11 Правил № 2464)</a:t>
          </a:r>
        </a:p>
      </dgm:t>
    </dgm:pt>
    <dgm:pt modelId="{50CF7133-0DCD-4B6E-B5F4-962C913F4367}" type="parTrans" cxnId="{678F5229-FDB3-4FF1-903A-871CA2C03B7C}">
      <dgm:prSet/>
      <dgm:spPr/>
      <dgm:t>
        <a:bodyPr/>
        <a:lstStyle/>
        <a:p>
          <a:endParaRPr lang="ru-RU"/>
        </a:p>
      </dgm:t>
    </dgm:pt>
    <dgm:pt modelId="{2BE2EAA2-810E-4D3B-97D7-FACFF2440263}" type="sibTrans" cxnId="{678F5229-FDB3-4FF1-903A-871CA2C03B7C}">
      <dgm:prSet/>
      <dgm:spPr/>
      <dgm:t>
        <a:bodyPr/>
        <a:lstStyle/>
        <a:p>
          <a:endParaRPr lang="ru-RU"/>
        </a:p>
      </dgm:t>
    </dgm:pt>
    <dgm:pt modelId="{20CB7784-43E0-46F6-8E59-D68FE35BAE3B}">
      <dgm:prSet/>
      <dgm:spPr/>
      <dgm:t>
        <a:bodyPr/>
        <a:lstStyle/>
        <a:p>
          <a:pPr rtl="0"/>
          <a:r>
            <a:rPr lang="ru-RU" dirty="0"/>
            <a:t>Журнал регистрации вводного инструктажа по охране труда либо иная форма, где должны быть учтены требования п. 86 Правил № 2464</a:t>
          </a:r>
        </a:p>
      </dgm:t>
    </dgm:pt>
    <dgm:pt modelId="{DF46F70E-73CF-47E2-89CE-2E605B32B62A}" type="parTrans" cxnId="{7D29A985-E42D-4A73-8A82-482E65BE2DED}">
      <dgm:prSet/>
      <dgm:spPr/>
      <dgm:t>
        <a:bodyPr/>
        <a:lstStyle/>
        <a:p>
          <a:endParaRPr lang="ru-RU"/>
        </a:p>
      </dgm:t>
    </dgm:pt>
    <dgm:pt modelId="{236B6CC7-CAB3-4BAD-AC2F-AF7CF88E4792}" type="sibTrans" cxnId="{7D29A985-E42D-4A73-8A82-482E65BE2DED}">
      <dgm:prSet/>
      <dgm:spPr/>
      <dgm:t>
        <a:bodyPr/>
        <a:lstStyle/>
        <a:p>
          <a:endParaRPr lang="ru-RU"/>
        </a:p>
      </dgm:t>
    </dgm:pt>
    <dgm:pt modelId="{E838DC90-9464-43E8-B9D1-3C6D5A1A0150}" type="pres">
      <dgm:prSet presAssocID="{7AA0AC75-EB95-4128-9DC5-E4DD3E8515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270B7-3CAD-434E-A051-EF702381DF7B}" type="pres">
      <dgm:prSet presAssocID="{0F768BE7-5C8F-4206-87B6-6FFFF46F4715}" presName="parentText" presStyleLbl="node1" presStyleIdx="0" presStyleCnt="3" custLinFactY="-31871" custLinFactNeighborX="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02D2-DD9B-40B0-A9AD-9F2FEE6EE98F}" type="pres">
      <dgm:prSet presAssocID="{0EF5E015-BEE3-472F-9A79-4EA5AACB6C6C}" presName="spacer" presStyleCnt="0"/>
      <dgm:spPr/>
    </dgm:pt>
    <dgm:pt modelId="{66BCBEEE-0536-43EA-A90E-18CE4446ACA9}" type="pres">
      <dgm:prSet presAssocID="{51F7CB7A-BBC2-44DF-88DF-020372EEA0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DEA30-7D22-44A1-B5F3-B384A2AB87ED}" type="pres">
      <dgm:prSet presAssocID="{2BE2EAA2-810E-4D3B-97D7-FACFF2440263}" presName="spacer" presStyleCnt="0"/>
      <dgm:spPr/>
    </dgm:pt>
    <dgm:pt modelId="{97921E07-8C6C-4BDF-BF0F-938466BEB189}" type="pres">
      <dgm:prSet presAssocID="{20CB7784-43E0-46F6-8E59-D68FE35BAE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6867F-83A3-488F-9C48-F543EE7D014B}" type="presOf" srcId="{7AA0AC75-EB95-4128-9DC5-E4DD3E851599}" destId="{E838DC90-9464-43E8-B9D1-3C6D5A1A0150}" srcOrd="0" destOrd="0" presId="urn:microsoft.com/office/officeart/2005/8/layout/vList2"/>
    <dgm:cxn modelId="{A03D7FA0-967F-4893-8BB6-04F69BC5E01E}" srcId="{7AA0AC75-EB95-4128-9DC5-E4DD3E851599}" destId="{0F768BE7-5C8F-4206-87B6-6FFFF46F4715}" srcOrd="0" destOrd="0" parTransId="{EAEC733D-777A-48F8-99DB-8F7FF3C03817}" sibTransId="{0EF5E015-BEE3-472F-9A79-4EA5AACB6C6C}"/>
    <dgm:cxn modelId="{7AAB707E-CA49-45BF-A57D-3FCEC25C57BE}" type="presOf" srcId="{20CB7784-43E0-46F6-8E59-D68FE35BAE3B}" destId="{97921E07-8C6C-4BDF-BF0F-938466BEB189}" srcOrd="0" destOrd="0" presId="urn:microsoft.com/office/officeart/2005/8/layout/vList2"/>
    <dgm:cxn modelId="{A8D898C9-7C65-46DB-A21E-B7D834F516D3}" type="presOf" srcId="{51F7CB7A-BBC2-44DF-88DF-020372EEA037}" destId="{66BCBEEE-0536-43EA-A90E-18CE4446ACA9}" srcOrd="0" destOrd="0" presId="urn:microsoft.com/office/officeart/2005/8/layout/vList2"/>
    <dgm:cxn modelId="{678F5229-FDB3-4FF1-903A-871CA2C03B7C}" srcId="{7AA0AC75-EB95-4128-9DC5-E4DD3E851599}" destId="{51F7CB7A-BBC2-44DF-88DF-020372EEA037}" srcOrd="1" destOrd="0" parTransId="{50CF7133-0DCD-4B6E-B5F4-962C913F4367}" sibTransId="{2BE2EAA2-810E-4D3B-97D7-FACFF2440263}"/>
    <dgm:cxn modelId="{7D29A985-E42D-4A73-8A82-482E65BE2DED}" srcId="{7AA0AC75-EB95-4128-9DC5-E4DD3E851599}" destId="{20CB7784-43E0-46F6-8E59-D68FE35BAE3B}" srcOrd="2" destOrd="0" parTransId="{DF46F70E-73CF-47E2-89CE-2E605B32B62A}" sibTransId="{236B6CC7-CAB3-4BAD-AC2F-AF7CF88E4792}"/>
    <dgm:cxn modelId="{16AF3A6E-0164-4A8B-8CF8-EAB42B5477AB}" type="presOf" srcId="{0F768BE7-5C8F-4206-87B6-6FFFF46F4715}" destId="{B35270B7-3CAD-434E-A051-EF702381DF7B}" srcOrd="0" destOrd="0" presId="urn:microsoft.com/office/officeart/2005/8/layout/vList2"/>
    <dgm:cxn modelId="{E3F9A83C-6548-4FD7-A147-A668E604BD10}" type="presParOf" srcId="{E838DC90-9464-43E8-B9D1-3C6D5A1A0150}" destId="{B35270B7-3CAD-434E-A051-EF702381DF7B}" srcOrd="0" destOrd="0" presId="urn:microsoft.com/office/officeart/2005/8/layout/vList2"/>
    <dgm:cxn modelId="{4E1ABFCB-4718-43FA-9C33-1DFC39CDF676}" type="presParOf" srcId="{E838DC90-9464-43E8-B9D1-3C6D5A1A0150}" destId="{007202D2-DD9B-40B0-A9AD-9F2FEE6EE98F}" srcOrd="1" destOrd="0" presId="urn:microsoft.com/office/officeart/2005/8/layout/vList2"/>
    <dgm:cxn modelId="{DD672CFE-76E9-4B17-B5BC-2EA0B2C27F52}" type="presParOf" srcId="{E838DC90-9464-43E8-B9D1-3C6D5A1A0150}" destId="{66BCBEEE-0536-43EA-A90E-18CE4446ACA9}" srcOrd="2" destOrd="0" presId="urn:microsoft.com/office/officeart/2005/8/layout/vList2"/>
    <dgm:cxn modelId="{2EB62E75-A16D-4590-B9A8-D6FDED553A6E}" type="presParOf" srcId="{E838DC90-9464-43E8-B9D1-3C6D5A1A0150}" destId="{79EDEA30-7D22-44A1-B5F3-B384A2AB87ED}" srcOrd="3" destOrd="0" presId="urn:microsoft.com/office/officeart/2005/8/layout/vList2"/>
    <dgm:cxn modelId="{50CC0240-E650-46A5-96E8-C1B607177814}" type="presParOf" srcId="{E838DC90-9464-43E8-B9D1-3C6D5A1A0150}" destId="{97921E07-8C6C-4BDF-BF0F-938466BEB189}" srcOrd="4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5B71B1-81F2-4222-B542-A5ED3C67D5D9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F6D25B8D-4E14-4821-952C-0463E0086388}">
      <dgm:prSet/>
      <dgm:spPr/>
      <dgm:t>
        <a:bodyPr/>
        <a:lstStyle/>
        <a:p>
          <a:pPr rtl="0"/>
          <a:r>
            <a:rPr lang="ru-RU"/>
            <a:t>Приказ о назначение лица, ответственного за проведение инструктажа по охране труда на рабочем месте п.22 Правил № 2464</a:t>
          </a:r>
        </a:p>
      </dgm:t>
    </dgm:pt>
    <dgm:pt modelId="{6AB3212B-F0F0-4A3C-B248-3A2A714DD99E}" type="parTrans" cxnId="{4D3F56BC-3FF3-4F50-8109-17179222E4AB}">
      <dgm:prSet/>
      <dgm:spPr/>
      <dgm:t>
        <a:bodyPr/>
        <a:lstStyle/>
        <a:p>
          <a:endParaRPr lang="ru-RU"/>
        </a:p>
      </dgm:t>
    </dgm:pt>
    <dgm:pt modelId="{00E68FCA-4E42-4A53-9D4F-CB3ABAC7A59F}" type="sibTrans" cxnId="{4D3F56BC-3FF3-4F50-8109-17179222E4AB}">
      <dgm:prSet/>
      <dgm:spPr/>
      <dgm:t>
        <a:bodyPr/>
        <a:lstStyle/>
        <a:p>
          <a:endParaRPr lang="ru-RU"/>
        </a:p>
      </dgm:t>
    </dgm:pt>
    <dgm:pt modelId="{BC132DD1-99CE-44D1-84D8-E4D0B3A8FD4F}">
      <dgm:prSet/>
      <dgm:spPr/>
      <dgm:t>
        <a:bodyPr/>
        <a:lstStyle/>
        <a:p>
          <a:pPr rtl="0"/>
          <a:r>
            <a:rPr lang="ru-RU"/>
            <a:t>Журнал регистрации инструктажей на рабочем месте по охране труда, либо другая форма документа, утвержденная локальным актом работодателя, в которой должны содержаться данные указанные в п. 87 Правил № 2464</a:t>
          </a:r>
        </a:p>
      </dgm:t>
    </dgm:pt>
    <dgm:pt modelId="{7FE6E2EE-FC8A-4621-A30E-CB836C456F5E}" type="parTrans" cxnId="{D7D02C78-A021-47F1-BE36-A5EF58C167B4}">
      <dgm:prSet/>
      <dgm:spPr/>
      <dgm:t>
        <a:bodyPr/>
        <a:lstStyle/>
        <a:p>
          <a:endParaRPr lang="ru-RU"/>
        </a:p>
      </dgm:t>
    </dgm:pt>
    <dgm:pt modelId="{AB0AE8B9-9DCE-4565-BB0D-737658437F4F}" type="sibTrans" cxnId="{D7D02C78-A021-47F1-BE36-A5EF58C167B4}">
      <dgm:prSet/>
      <dgm:spPr/>
      <dgm:t>
        <a:bodyPr/>
        <a:lstStyle/>
        <a:p>
          <a:endParaRPr lang="ru-RU"/>
        </a:p>
      </dgm:t>
    </dgm:pt>
    <dgm:pt modelId="{E537D0B2-14C4-4606-89E0-551AE726CCDE}">
      <dgm:prSet/>
      <dgm:spPr/>
      <dgm:t>
        <a:bodyPr/>
        <a:lstStyle/>
        <a:p>
          <a:pPr rtl="0"/>
          <a:r>
            <a:rPr lang="ru-RU"/>
            <a:t>Приказ об утверждении перечня профессий и должностей работников, освобожденных от первичного инструктажа либо просто утвержденный перечень работодателем (при наличии)</a:t>
          </a:r>
        </a:p>
      </dgm:t>
    </dgm:pt>
    <dgm:pt modelId="{BE386DD0-173C-4DD3-AECD-F688486B8FED}" type="parTrans" cxnId="{1A69619E-1FD2-48B4-BDB8-B2D9FF3128FB}">
      <dgm:prSet/>
      <dgm:spPr/>
      <dgm:t>
        <a:bodyPr/>
        <a:lstStyle/>
        <a:p>
          <a:endParaRPr lang="ru-RU"/>
        </a:p>
      </dgm:t>
    </dgm:pt>
    <dgm:pt modelId="{456C7E87-59DE-4F79-9C08-479056FBFBB8}" type="sibTrans" cxnId="{1A69619E-1FD2-48B4-BDB8-B2D9FF3128FB}">
      <dgm:prSet/>
      <dgm:spPr/>
      <dgm:t>
        <a:bodyPr/>
        <a:lstStyle/>
        <a:p>
          <a:endParaRPr lang="ru-RU"/>
        </a:p>
      </dgm:t>
    </dgm:pt>
    <dgm:pt modelId="{C60070F8-2138-4AA9-BFC8-EE2A7D27C3F5}">
      <dgm:prSet/>
      <dgm:spPr/>
      <dgm:t>
        <a:bodyPr/>
        <a:lstStyle/>
        <a:p>
          <a:pPr rtl="0"/>
          <a:r>
            <a:rPr lang="ru-RU" b="1" dirty="0">
              <a:solidFill>
                <a:srgbClr val="C00000"/>
              </a:solidFill>
            </a:rPr>
            <a:t>Программы первичного (повторного) инструктажа по профессиям (не регламентирован)</a:t>
          </a:r>
        </a:p>
      </dgm:t>
    </dgm:pt>
    <dgm:pt modelId="{1D6DA4F5-9806-4CEC-97A4-496B512C6463}" type="parTrans" cxnId="{5E1BB734-BC92-4FB7-9B93-737BBD416280}">
      <dgm:prSet/>
      <dgm:spPr/>
      <dgm:t>
        <a:bodyPr/>
        <a:lstStyle/>
        <a:p>
          <a:endParaRPr lang="ru-RU"/>
        </a:p>
      </dgm:t>
    </dgm:pt>
    <dgm:pt modelId="{CC6F7154-B2CE-4E30-A31B-C40A6A17B534}" type="sibTrans" cxnId="{5E1BB734-BC92-4FB7-9B93-737BBD416280}">
      <dgm:prSet/>
      <dgm:spPr/>
      <dgm:t>
        <a:bodyPr/>
        <a:lstStyle/>
        <a:p>
          <a:endParaRPr lang="ru-RU"/>
        </a:p>
      </dgm:t>
    </dgm:pt>
    <dgm:pt modelId="{ACAA6D04-FBB4-4985-9B6A-50988D7A9A13}" type="pres">
      <dgm:prSet presAssocID="{645B71B1-81F2-4222-B542-A5ED3C67D5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00532-9FDF-4D28-BE87-47692D186741}" type="pres">
      <dgm:prSet presAssocID="{F6D25B8D-4E14-4821-952C-0463E00863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E9F9B-F6B2-4E23-B7D3-62EFC0CF4474}" type="pres">
      <dgm:prSet presAssocID="{00E68FCA-4E42-4A53-9D4F-CB3ABAC7A59F}" presName="spacer" presStyleCnt="0"/>
      <dgm:spPr/>
    </dgm:pt>
    <dgm:pt modelId="{17BEDAB6-23B0-4726-B05C-2B785AE124A1}" type="pres">
      <dgm:prSet presAssocID="{BC132DD1-99CE-44D1-84D8-E4D0B3A8FD4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D93C9-CEB4-4CB5-A904-CACB421F871C}" type="pres">
      <dgm:prSet presAssocID="{AB0AE8B9-9DCE-4565-BB0D-737658437F4F}" presName="spacer" presStyleCnt="0"/>
      <dgm:spPr/>
    </dgm:pt>
    <dgm:pt modelId="{34926BBB-B87E-4D77-97CB-63D9EE2FB67B}" type="pres">
      <dgm:prSet presAssocID="{E537D0B2-14C4-4606-89E0-551AE726CC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4F642-1824-4A0F-AF56-BFE58D237981}" type="pres">
      <dgm:prSet presAssocID="{456C7E87-59DE-4F79-9C08-479056FBFBB8}" presName="spacer" presStyleCnt="0"/>
      <dgm:spPr/>
    </dgm:pt>
    <dgm:pt modelId="{451D61E1-89D8-47C3-9017-C6974308BE86}" type="pres">
      <dgm:prSet presAssocID="{C60070F8-2138-4AA9-BFC8-EE2A7D27C3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BB734-BC92-4FB7-9B93-737BBD416280}" srcId="{645B71B1-81F2-4222-B542-A5ED3C67D5D9}" destId="{C60070F8-2138-4AA9-BFC8-EE2A7D27C3F5}" srcOrd="3" destOrd="0" parTransId="{1D6DA4F5-9806-4CEC-97A4-496B512C6463}" sibTransId="{CC6F7154-B2CE-4E30-A31B-C40A6A17B534}"/>
    <dgm:cxn modelId="{30153386-CFFD-445C-8890-7E8B5090C10C}" type="presOf" srcId="{BC132DD1-99CE-44D1-84D8-E4D0B3A8FD4F}" destId="{17BEDAB6-23B0-4726-B05C-2B785AE124A1}" srcOrd="0" destOrd="0" presId="urn:microsoft.com/office/officeart/2005/8/layout/vList2"/>
    <dgm:cxn modelId="{1A69619E-1FD2-48B4-BDB8-B2D9FF3128FB}" srcId="{645B71B1-81F2-4222-B542-A5ED3C67D5D9}" destId="{E537D0B2-14C4-4606-89E0-551AE726CCDE}" srcOrd="2" destOrd="0" parTransId="{BE386DD0-173C-4DD3-AECD-F688486B8FED}" sibTransId="{456C7E87-59DE-4F79-9C08-479056FBFBB8}"/>
    <dgm:cxn modelId="{EF8AA338-E8E2-4A2E-BD69-95324215E26C}" type="presOf" srcId="{645B71B1-81F2-4222-B542-A5ED3C67D5D9}" destId="{ACAA6D04-FBB4-4985-9B6A-50988D7A9A13}" srcOrd="0" destOrd="0" presId="urn:microsoft.com/office/officeart/2005/8/layout/vList2"/>
    <dgm:cxn modelId="{4D3F56BC-3FF3-4F50-8109-17179222E4AB}" srcId="{645B71B1-81F2-4222-B542-A5ED3C67D5D9}" destId="{F6D25B8D-4E14-4821-952C-0463E0086388}" srcOrd="0" destOrd="0" parTransId="{6AB3212B-F0F0-4A3C-B248-3A2A714DD99E}" sibTransId="{00E68FCA-4E42-4A53-9D4F-CB3ABAC7A59F}"/>
    <dgm:cxn modelId="{FE363858-E24D-403B-8C7A-3C2844F9AED3}" type="presOf" srcId="{C60070F8-2138-4AA9-BFC8-EE2A7D27C3F5}" destId="{451D61E1-89D8-47C3-9017-C6974308BE86}" srcOrd="0" destOrd="0" presId="urn:microsoft.com/office/officeart/2005/8/layout/vList2"/>
    <dgm:cxn modelId="{6E53597D-4464-4168-8B15-7D3A0CDF80CC}" type="presOf" srcId="{F6D25B8D-4E14-4821-952C-0463E0086388}" destId="{EE600532-9FDF-4D28-BE87-47692D186741}" srcOrd="0" destOrd="0" presId="urn:microsoft.com/office/officeart/2005/8/layout/vList2"/>
    <dgm:cxn modelId="{76278B29-A483-4068-8096-E9994A370BC6}" type="presOf" srcId="{E537D0B2-14C4-4606-89E0-551AE726CCDE}" destId="{34926BBB-B87E-4D77-97CB-63D9EE2FB67B}" srcOrd="0" destOrd="0" presId="urn:microsoft.com/office/officeart/2005/8/layout/vList2"/>
    <dgm:cxn modelId="{D7D02C78-A021-47F1-BE36-A5EF58C167B4}" srcId="{645B71B1-81F2-4222-B542-A5ED3C67D5D9}" destId="{BC132DD1-99CE-44D1-84D8-E4D0B3A8FD4F}" srcOrd="1" destOrd="0" parTransId="{7FE6E2EE-FC8A-4621-A30E-CB836C456F5E}" sibTransId="{AB0AE8B9-9DCE-4565-BB0D-737658437F4F}"/>
    <dgm:cxn modelId="{8BE8843B-D0E2-4312-A76B-95BED2D057CB}" type="presParOf" srcId="{ACAA6D04-FBB4-4985-9B6A-50988D7A9A13}" destId="{EE600532-9FDF-4D28-BE87-47692D186741}" srcOrd="0" destOrd="0" presId="urn:microsoft.com/office/officeart/2005/8/layout/vList2"/>
    <dgm:cxn modelId="{622D3E0B-B7AF-4D6F-9361-B1F926400912}" type="presParOf" srcId="{ACAA6D04-FBB4-4985-9B6A-50988D7A9A13}" destId="{60DE9F9B-F6B2-4E23-B7D3-62EFC0CF4474}" srcOrd="1" destOrd="0" presId="urn:microsoft.com/office/officeart/2005/8/layout/vList2"/>
    <dgm:cxn modelId="{28B11AE1-9152-4823-8184-2FEE4DFBF338}" type="presParOf" srcId="{ACAA6D04-FBB4-4985-9B6A-50988D7A9A13}" destId="{17BEDAB6-23B0-4726-B05C-2B785AE124A1}" srcOrd="2" destOrd="0" presId="urn:microsoft.com/office/officeart/2005/8/layout/vList2"/>
    <dgm:cxn modelId="{5031C7D7-D98A-42DB-834A-13FE171C8235}" type="presParOf" srcId="{ACAA6D04-FBB4-4985-9B6A-50988D7A9A13}" destId="{768D93C9-CEB4-4CB5-A904-CACB421F871C}" srcOrd="3" destOrd="0" presId="urn:microsoft.com/office/officeart/2005/8/layout/vList2"/>
    <dgm:cxn modelId="{B1A1BDC0-BFCF-46DE-A1F7-0603B7F32CC5}" type="presParOf" srcId="{ACAA6D04-FBB4-4985-9B6A-50988D7A9A13}" destId="{34926BBB-B87E-4D77-97CB-63D9EE2FB67B}" srcOrd="4" destOrd="0" presId="urn:microsoft.com/office/officeart/2005/8/layout/vList2"/>
    <dgm:cxn modelId="{DA78D8A1-8903-47FA-982B-D2C82D027451}" type="presParOf" srcId="{ACAA6D04-FBB4-4985-9B6A-50988D7A9A13}" destId="{6694F642-1824-4A0F-AF56-BFE58D237981}" srcOrd="5" destOrd="0" presId="urn:microsoft.com/office/officeart/2005/8/layout/vList2"/>
    <dgm:cxn modelId="{EC6F5A3B-EF0F-4821-BEDE-111D78C2F006}" type="presParOf" srcId="{ACAA6D04-FBB4-4985-9B6A-50988D7A9A13}" destId="{451D61E1-89D8-47C3-9017-C6974308BE86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B80FAC-B422-4691-ACDD-EEE7F10691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487DA-7509-464C-A81F-2EAB5529B12E}">
      <dgm:prSet custT="1"/>
      <dgm:spPr/>
      <dgm:t>
        <a:bodyPr/>
        <a:lstStyle/>
        <a:p>
          <a:r>
            <a:rPr lang="ru-RU" sz="1050" b="1" dirty="0"/>
            <a:t>- Журнал учета микротравм ст. 226 ТК РФ (п.3 Рекомендаций к Приказу Минтруда РФ от 15.09.2021 №632Н)</a:t>
          </a:r>
        </a:p>
      </dgm:t>
    </dgm:pt>
    <dgm:pt modelId="{F7C1FA52-C213-4A6E-A8AB-B8509EE791AD}" type="parTrans" cxnId="{69CBA950-C47E-464E-9D4A-A00076CD0AC9}">
      <dgm:prSet/>
      <dgm:spPr/>
      <dgm:t>
        <a:bodyPr/>
        <a:lstStyle/>
        <a:p>
          <a:endParaRPr lang="ru-RU" sz="2400"/>
        </a:p>
      </dgm:t>
    </dgm:pt>
    <dgm:pt modelId="{31D91325-9195-406B-B284-33D309234B4A}" type="sibTrans" cxnId="{69CBA950-C47E-464E-9D4A-A00076CD0AC9}">
      <dgm:prSet/>
      <dgm:spPr/>
      <dgm:t>
        <a:bodyPr/>
        <a:lstStyle/>
        <a:p>
          <a:endParaRPr lang="ru-RU" sz="2400"/>
        </a:p>
      </dgm:t>
    </dgm:pt>
    <dgm:pt modelId="{23FF4C50-3AF8-4EED-B39C-796AB9F47F24}">
      <dgm:prSet custT="1"/>
      <dgm:spPr/>
      <dgm:t>
        <a:bodyPr/>
        <a:lstStyle/>
        <a:p>
          <a:r>
            <a:rPr lang="ru-RU" sz="1050" dirty="0"/>
            <a:t>- </a:t>
          </a:r>
          <a:r>
            <a:rPr lang="ru-RU" sz="1050" b="1" dirty="0"/>
            <a:t>Положение об особенностях расследования микротравм (п.3 Рекомендаций к Приказу Минтруда РФ от 15.09.2021 № 632Н)</a:t>
          </a:r>
        </a:p>
      </dgm:t>
    </dgm:pt>
    <dgm:pt modelId="{CDB3E38A-FC30-40B6-8FA7-4C9AC6A8929B}" type="parTrans" cxnId="{6F205C13-523C-43D3-ACEA-D2A5FA920E42}">
      <dgm:prSet/>
      <dgm:spPr/>
      <dgm:t>
        <a:bodyPr/>
        <a:lstStyle/>
        <a:p>
          <a:endParaRPr lang="ru-RU" sz="2400"/>
        </a:p>
      </dgm:t>
    </dgm:pt>
    <dgm:pt modelId="{8EF9BBBE-CF96-4530-AD5E-25BE230911FA}" type="sibTrans" cxnId="{6F205C13-523C-43D3-ACEA-D2A5FA920E42}">
      <dgm:prSet/>
      <dgm:spPr/>
      <dgm:t>
        <a:bodyPr/>
        <a:lstStyle/>
        <a:p>
          <a:endParaRPr lang="ru-RU" sz="2400"/>
        </a:p>
      </dgm:t>
    </dgm:pt>
    <dgm:pt modelId="{79ED4240-FF26-46F1-8304-D454E21D7334}">
      <dgm:prSet custT="1"/>
      <dgm:spPr/>
      <dgm:t>
        <a:bodyPr/>
        <a:lstStyle/>
        <a:p>
          <a:r>
            <a:rPr lang="ru-RU" sz="1050" b="1" dirty="0"/>
            <a:t>-  Справка о рассмотрении обстоятельств и причин, приведших к возникновению микроповреждения (ст. 226 ТК РФ)</a:t>
          </a:r>
        </a:p>
      </dgm:t>
    </dgm:pt>
    <dgm:pt modelId="{E317B8C0-CF93-4AB9-9A2E-827B71DA35A5}" type="parTrans" cxnId="{6F9AC0AE-7452-445B-AF72-8B041499C617}">
      <dgm:prSet/>
      <dgm:spPr/>
      <dgm:t>
        <a:bodyPr/>
        <a:lstStyle/>
        <a:p>
          <a:endParaRPr lang="ru-RU" sz="2400"/>
        </a:p>
      </dgm:t>
    </dgm:pt>
    <dgm:pt modelId="{7AB14193-C69A-44AF-991C-5D238654C375}" type="sibTrans" cxnId="{6F9AC0AE-7452-445B-AF72-8B041499C617}">
      <dgm:prSet/>
      <dgm:spPr/>
      <dgm:t>
        <a:bodyPr/>
        <a:lstStyle/>
        <a:p>
          <a:endParaRPr lang="ru-RU" sz="2400"/>
        </a:p>
      </dgm:t>
    </dgm:pt>
    <dgm:pt modelId="{AFBA1A6B-E69E-48D6-8EE9-DC7304B3DB24}" type="pres">
      <dgm:prSet presAssocID="{93B80FAC-B422-4691-ACDD-EEE7F10691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1AEBB4-A9F6-4C43-B711-59CBF0A9CB1C}" type="pres">
      <dgm:prSet presAssocID="{0D2487DA-7509-464C-A81F-2EAB5529B12E}" presName="parentText" presStyleLbl="node1" presStyleIdx="0" presStyleCnt="3" custLinFactY="-149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64A0D-644D-40A0-ACE2-19EE9F7C1968}" type="pres">
      <dgm:prSet presAssocID="{31D91325-9195-406B-B284-33D309234B4A}" presName="spacer" presStyleCnt="0"/>
      <dgm:spPr/>
    </dgm:pt>
    <dgm:pt modelId="{E49A0003-7A7E-4EE3-9D40-A02592C34C96}" type="pres">
      <dgm:prSet presAssocID="{23FF4C50-3AF8-4EED-B39C-796AB9F47F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4E624-429D-451B-9FA8-487ACE82A4A5}" type="pres">
      <dgm:prSet presAssocID="{8EF9BBBE-CF96-4530-AD5E-25BE230911FA}" presName="spacer" presStyleCnt="0"/>
      <dgm:spPr/>
    </dgm:pt>
    <dgm:pt modelId="{A9DDB5A0-84AF-4B57-8252-2E94BBDF5847}" type="pres">
      <dgm:prSet presAssocID="{79ED4240-FF26-46F1-8304-D454E21D73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471DC-201B-4FDF-AABE-D158E4D073BD}" type="presOf" srcId="{0D2487DA-7509-464C-A81F-2EAB5529B12E}" destId="{7C1AEBB4-A9F6-4C43-B711-59CBF0A9CB1C}" srcOrd="0" destOrd="0" presId="urn:microsoft.com/office/officeart/2005/8/layout/vList2"/>
    <dgm:cxn modelId="{CC3F2954-CF50-4E7B-A340-F85531D20413}" type="presOf" srcId="{79ED4240-FF26-46F1-8304-D454E21D7334}" destId="{A9DDB5A0-84AF-4B57-8252-2E94BBDF5847}" srcOrd="0" destOrd="0" presId="urn:microsoft.com/office/officeart/2005/8/layout/vList2"/>
    <dgm:cxn modelId="{6F9AC0AE-7452-445B-AF72-8B041499C617}" srcId="{93B80FAC-B422-4691-ACDD-EEE7F1069137}" destId="{79ED4240-FF26-46F1-8304-D454E21D7334}" srcOrd="2" destOrd="0" parTransId="{E317B8C0-CF93-4AB9-9A2E-827B71DA35A5}" sibTransId="{7AB14193-C69A-44AF-991C-5D238654C375}"/>
    <dgm:cxn modelId="{69CBA950-C47E-464E-9D4A-A00076CD0AC9}" srcId="{93B80FAC-B422-4691-ACDD-EEE7F1069137}" destId="{0D2487DA-7509-464C-A81F-2EAB5529B12E}" srcOrd="0" destOrd="0" parTransId="{F7C1FA52-C213-4A6E-A8AB-B8509EE791AD}" sibTransId="{31D91325-9195-406B-B284-33D309234B4A}"/>
    <dgm:cxn modelId="{914927F2-A3C4-4132-9512-F137160F155F}" type="presOf" srcId="{23FF4C50-3AF8-4EED-B39C-796AB9F47F24}" destId="{E49A0003-7A7E-4EE3-9D40-A02592C34C96}" srcOrd="0" destOrd="0" presId="urn:microsoft.com/office/officeart/2005/8/layout/vList2"/>
    <dgm:cxn modelId="{0E3C9501-3402-431A-A4AD-9B0FDE2A04AF}" type="presOf" srcId="{93B80FAC-B422-4691-ACDD-EEE7F1069137}" destId="{AFBA1A6B-E69E-48D6-8EE9-DC7304B3DB24}" srcOrd="0" destOrd="0" presId="urn:microsoft.com/office/officeart/2005/8/layout/vList2"/>
    <dgm:cxn modelId="{6F205C13-523C-43D3-ACEA-D2A5FA920E42}" srcId="{93B80FAC-B422-4691-ACDD-EEE7F1069137}" destId="{23FF4C50-3AF8-4EED-B39C-796AB9F47F24}" srcOrd="1" destOrd="0" parTransId="{CDB3E38A-FC30-40B6-8FA7-4C9AC6A8929B}" sibTransId="{8EF9BBBE-CF96-4530-AD5E-25BE230911FA}"/>
    <dgm:cxn modelId="{24CF0120-B7F9-4360-8D5A-CF2824B586BA}" type="presParOf" srcId="{AFBA1A6B-E69E-48D6-8EE9-DC7304B3DB24}" destId="{7C1AEBB4-A9F6-4C43-B711-59CBF0A9CB1C}" srcOrd="0" destOrd="0" presId="urn:microsoft.com/office/officeart/2005/8/layout/vList2"/>
    <dgm:cxn modelId="{4A604597-00D3-45CA-AA1C-FA5692B63F01}" type="presParOf" srcId="{AFBA1A6B-E69E-48D6-8EE9-DC7304B3DB24}" destId="{53D64A0D-644D-40A0-ACE2-19EE9F7C1968}" srcOrd="1" destOrd="0" presId="urn:microsoft.com/office/officeart/2005/8/layout/vList2"/>
    <dgm:cxn modelId="{3C2241B1-10C4-40D8-87C1-2B8034E277F4}" type="presParOf" srcId="{AFBA1A6B-E69E-48D6-8EE9-DC7304B3DB24}" destId="{E49A0003-7A7E-4EE3-9D40-A02592C34C96}" srcOrd="2" destOrd="0" presId="urn:microsoft.com/office/officeart/2005/8/layout/vList2"/>
    <dgm:cxn modelId="{84E0790F-5C13-411A-B364-D2CC0F9EAB41}" type="presParOf" srcId="{AFBA1A6B-E69E-48D6-8EE9-DC7304B3DB24}" destId="{5054E624-429D-451B-9FA8-487ACE82A4A5}" srcOrd="3" destOrd="0" presId="urn:microsoft.com/office/officeart/2005/8/layout/vList2"/>
    <dgm:cxn modelId="{F58BA253-623E-4E17-AD19-6CA29472A943}" type="presParOf" srcId="{AFBA1A6B-E69E-48D6-8EE9-DC7304B3DB24}" destId="{A9DDB5A0-84AF-4B57-8252-2E94BBDF5847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600532-9FDF-4D28-BE87-47692D186741}">
      <dsp:nvSpPr>
        <dsp:cNvPr id="0" name=""/>
        <dsp:cNvSpPr/>
      </dsp:nvSpPr>
      <dsp:spPr>
        <a:xfrm>
          <a:off x="0" y="73558"/>
          <a:ext cx="7298273" cy="727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Приказ о назначение лица, ответственного за проведение инструктажа по охране труда на рабочем месте п.22 Правил № 2464</a:t>
          </a:r>
        </a:p>
      </dsp:txBody>
      <dsp:txXfrm>
        <a:off x="0" y="73558"/>
        <a:ext cx="7298273" cy="727228"/>
      </dsp:txXfrm>
    </dsp:sp>
    <dsp:sp modelId="{17BEDAB6-23B0-4726-B05C-2B785AE124A1}">
      <dsp:nvSpPr>
        <dsp:cNvPr id="0" name=""/>
        <dsp:cNvSpPr/>
      </dsp:nvSpPr>
      <dsp:spPr>
        <a:xfrm>
          <a:off x="0" y="838226"/>
          <a:ext cx="7298273" cy="727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Журнал регистрации инструктажей на рабочем месте по охране труда, либо другая форма документа, утвержденная локальным актом работодателя, в которой должны содержаться данные указанные в п. 87 Правил № 2464</a:t>
          </a:r>
        </a:p>
      </dsp:txBody>
      <dsp:txXfrm>
        <a:off x="0" y="838226"/>
        <a:ext cx="7298273" cy="727228"/>
      </dsp:txXfrm>
    </dsp:sp>
    <dsp:sp modelId="{34926BBB-B87E-4D77-97CB-63D9EE2FB67B}">
      <dsp:nvSpPr>
        <dsp:cNvPr id="0" name=""/>
        <dsp:cNvSpPr/>
      </dsp:nvSpPr>
      <dsp:spPr>
        <a:xfrm>
          <a:off x="0" y="1602894"/>
          <a:ext cx="7298273" cy="727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Приказ об утверждении перечня профессий и должностей работников, освобожденных от первичного инструктажа либо просто утвержденный перечень работодателем (при наличии)</a:t>
          </a:r>
        </a:p>
      </dsp:txBody>
      <dsp:txXfrm>
        <a:off x="0" y="1602894"/>
        <a:ext cx="7298273" cy="727228"/>
      </dsp:txXfrm>
    </dsp:sp>
    <dsp:sp modelId="{451D61E1-89D8-47C3-9017-C6974308BE86}">
      <dsp:nvSpPr>
        <dsp:cNvPr id="0" name=""/>
        <dsp:cNvSpPr/>
      </dsp:nvSpPr>
      <dsp:spPr>
        <a:xfrm>
          <a:off x="0" y="2367562"/>
          <a:ext cx="7298273" cy="7272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C00000"/>
              </a:solidFill>
            </a:rPr>
            <a:t>Программы первичного (повторного) инструктажа по профессиям (не регламентирован)</a:t>
          </a:r>
        </a:p>
      </dsp:txBody>
      <dsp:txXfrm>
        <a:off x="0" y="2367562"/>
        <a:ext cx="7298273" cy="7272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03DAF-B52C-4C4D-8061-ECD925BD71F7}">
      <dsp:nvSpPr>
        <dsp:cNvPr id="0" name=""/>
        <dsp:cNvSpPr/>
      </dsp:nvSpPr>
      <dsp:spPr>
        <a:xfrm>
          <a:off x="74476" y="881"/>
          <a:ext cx="1958139" cy="11748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Приказ о создании комиссии по проверке знаний требованиям охраны труда (не менее чем из трех человек)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п. 44 и 72 Правил № 2464</a:t>
          </a:r>
        </a:p>
      </dsp:txBody>
      <dsp:txXfrm>
        <a:off x="74476" y="881"/>
        <a:ext cx="1958139" cy="1174883"/>
      </dsp:txXfrm>
    </dsp:sp>
    <dsp:sp modelId="{14F2F732-1A98-4A2A-B26B-8A9D7FD4B03C}">
      <dsp:nvSpPr>
        <dsp:cNvPr id="0" name=""/>
        <dsp:cNvSpPr/>
      </dsp:nvSpPr>
      <dsp:spPr>
        <a:xfrm>
          <a:off x="2228429" y="881"/>
          <a:ext cx="1958139" cy="1174883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Приказ о назначении лиц, ответственных за обучения требованиям охраны труда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п. 96 Правил № 2464</a:t>
          </a:r>
        </a:p>
      </dsp:txBody>
      <dsp:txXfrm>
        <a:off x="2228429" y="881"/>
        <a:ext cx="1958139" cy="1174883"/>
      </dsp:txXfrm>
    </dsp:sp>
    <dsp:sp modelId="{49E556EF-0916-4A09-81B7-D10E15F9545E}">
      <dsp:nvSpPr>
        <dsp:cNvPr id="0" name=""/>
        <dsp:cNvSpPr/>
      </dsp:nvSpPr>
      <dsp:spPr>
        <a:xfrm>
          <a:off x="4382382" y="881"/>
          <a:ext cx="1958139" cy="1174883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Перечень должностей и профессий, освобожденных от обучения требованиям охраны труда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п. 54 Правил № 2464</a:t>
          </a:r>
        </a:p>
      </dsp:txBody>
      <dsp:txXfrm>
        <a:off x="4382382" y="881"/>
        <a:ext cx="1958139" cy="1174883"/>
      </dsp:txXfrm>
    </dsp:sp>
    <dsp:sp modelId="{2B8F882D-795E-4328-9123-17715E540AD5}">
      <dsp:nvSpPr>
        <dsp:cNvPr id="0" name=""/>
        <dsp:cNvSpPr/>
      </dsp:nvSpPr>
      <dsp:spPr>
        <a:xfrm>
          <a:off x="6536336" y="881"/>
          <a:ext cx="1958139" cy="1174883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Программа обучения требованиям охраны труда для руководителей и специалистов и для рабочих профессий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п. 46 Правил № 2464</a:t>
          </a:r>
        </a:p>
      </dsp:txBody>
      <dsp:txXfrm>
        <a:off x="6536336" y="881"/>
        <a:ext cx="1958139" cy="1174883"/>
      </dsp:txXfrm>
    </dsp:sp>
    <dsp:sp modelId="{12E6C675-FEA5-4295-8610-B3A08899C414}">
      <dsp:nvSpPr>
        <dsp:cNvPr id="0" name=""/>
        <dsp:cNvSpPr/>
      </dsp:nvSpPr>
      <dsp:spPr>
        <a:xfrm>
          <a:off x="2228429" y="1371579"/>
          <a:ext cx="1958139" cy="1174883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Протоколы проверки знаний требований охраны труда работников организации</a:t>
          </a:r>
        </a:p>
      </dsp:txBody>
      <dsp:txXfrm>
        <a:off x="2228429" y="1371579"/>
        <a:ext cx="1958139" cy="1174883"/>
      </dsp:txXfrm>
    </dsp:sp>
    <dsp:sp modelId="{812AF0A6-F3AC-44FA-81BC-AF24DC7564B3}">
      <dsp:nvSpPr>
        <dsp:cNvPr id="0" name=""/>
        <dsp:cNvSpPr/>
      </dsp:nvSpPr>
      <dsp:spPr>
        <a:xfrm>
          <a:off x="4382382" y="1371579"/>
          <a:ext cx="1958139" cy="117488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График планирования обучения по охране труда (п.80, 81, 82 Правил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№ 2464)</a:t>
          </a:r>
        </a:p>
      </dsp:txBody>
      <dsp:txXfrm>
        <a:off x="4382382" y="1371579"/>
        <a:ext cx="1958139" cy="11748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AEBB4-A9F6-4C43-B711-59CBF0A9CB1C}">
      <dsp:nvSpPr>
        <dsp:cNvPr id="0" name=""/>
        <dsp:cNvSpPr/>
      </dsp:nvSpPr>
      <dsp:spPr>
        <a:xfrm>
          <a:off x="0" y="0"/>
          <a:ext cx="6126976" cy="39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/>
            <a:t>- Журнал учета микротравм ст. 226 ТК РФ (п.3 Рекомендаций к Приказу Минтруда РФ от 15.09.2021 №632Н)</a:t>
          </a:r>
        </a:p>
      </dsp:txBody>
      <dsp:txXfrm>
        <a:off x="0" y="0"/>
        <a:ext cx="6126976" cy="390880"/>
      </dsp:txXfrm>
    </dsp:sp>
    <dsp:sp modelId="{E49A0003-7A7E-4EE3-9D40-A02592C34C96}">
      <dsp:nvSpPr>
        <dsp:cNvPr id="0" name=""/>
        <dsp:cNvSpPr/>
      </dsp:nvSpPr>
      <dsp:spPr>
        <a:xfrm>
          <a:off x="0" y="404724"/>
          <a:ext cx="6126976" cy="39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/>
            <a:t>- </a:t>
          </a:r>
          <a:r>
            <a:rPr lang="ru-RU" sz="1050" b="1" kern="1200" dirty="0"/>
            <a:t>Положение об особенностях расследования микротравм (п.3 Рекомендаций к Приказу Минтруда РФ от 15.09.2021 № 632Н)</a:t>
          </a:r>
        </a:p>
      </dsp:txBody>
      <dsp:txXfrm>
        <a:off x="0" y="404724"/>
        <a:ext cx="6126976" cy="390880"/>
      </dsp:txXfrm>
    </dsp:sp>
    <dsp:sp modelId="{A9DDB5A0-84AF-4B57-8252-2E94BBDF5847}">
      <dsp:nvSpPr>
        <dsp:cNvPr id="0" name=""/>
        <dsp:cNvSpPr/>
      </dsp:nvSpPr>
      <dsp:spPr>
        <a:xfrm>
          <a:off x="0" y="808921"/>
          <a:ext cx="6126976" cy="39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/>
            <a:t>-  Справка о рассмотрении обстоятельств и причин, приведших к возникновению микроповреждения (ст. 226 ТК РФ)</a:t>
          </a:r>
        </a:p>
      </dsp:txBody>
      <dsp:txXfrm>
        <a:off x="0" y="808921"/>
        <a:ext cx="6126976" cy="390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246C66-26F6-4827-B704-3C8D83087822}">
      <dsp:nvSpPr>
        <dsp:cNvPr id="0" name=""/>
        <dsp:cNvSpPr/>
      </dsp:nvSpPr>
      <dsp:spPr>
        <a:xfrm>
          <a:off x="1859409" y="1097592"/>
          <a:ext cx="39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10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46792" y="1141176"/>
        <a:ext cx="21335" cy="4271"/>
      </dsp:txXfrm>
    </dsp:sp>
    <dsp:sp modelId="{BF427410-078C-403B-B57C-432CF4651F77}">
      <dsp:nvSpPr>
        <dsp:cNvPr id="0" name=""/>
        <dsp:cNvSpPr/>
      </dsp:nvSpPr>
      <dsp:spPr>
        <a:xfrm>
          <a:off x="5986" y="586745"/>
          <a:ext cx="1855222" cy="111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- Список лиц, подлежащих направлению на предварительный медосмотр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 (п. 9 Приказа № 29н)</a:t>
          </a:r>
          <a:endParaRPr lang="ru-RU" sz="1100" kern="1200" dirty="0"/>
        </a:p>
      </dsp:txBody>
      <dsp:txXfrm>
        <a:off x="5986" y="586745"/>
        <a:ext cx="1855222" cy="1113133"/>
      </dsp:txXfrm>
    </dsp:sp>
    <dsp:sp modelId="{04E63CF2-23AE-4DC3-B62E-FE11E85B7D6C}">
      <dsp:nvSpPr>
        <dsp:cNvPr id="0" name=""/>
        <dsp:cNvSpPr/>
      </dsp:nvSpPr>
      <dsp:spPr>
        <a:xfrm>
          <a:off x="4141333" y="1097592"/>
          <a:ext cx="39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10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328716" y="1141176"/>
        <a:ext cx="21335" cy="4271"/>
      </dsp:txXfrm>
    </dsp:sp>
    <dsp:sp modelId="{F52C5FFE-FD2B-4026-9396-C1D222A35015}">
      <dsp:nvSpPr>
        <dsp:cNvPr id="0" name=""/>
        <dsp:cNvSpPr/>
      </dsp:nvSpPr>
      <dsp:spPr>
        <a:xfrm>
          <a:off x="2287910" y="586745"/>
          <a:ext cx="1855222" cy="1113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- Список работников, подлежащих направлению на периодический медосмотр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(п. 21 Приказа № 29н)</a:t>
          </a:r>
          <a:endParaRPr lang="ru-RU" sz="1100" kern="1200" dirty="0"/>
        </a:p>
      </dsp:txBody>
      <dsp:txXfrm>
        <a:off x="2287910" y="586745"/>
        <a:ext cx="1855222" cy="1113133"/>
      </dsp:txXfrm>
    </dsp:sp>
    <dsp:sp modelId="{3961DABB-63EE-494B-B7DE-FBCBAF377AD3}">
      <dsp:nvSpPr>
        <dsp:cNvPr id="0" name=""/>
        <dsp:cNvSpPr/>
      </dsp:nvSpPr>
      <dsp:spPr>
        <a:xfrm>
          <a:off x="6423257" y="1097592"/>
          <a:ext cx="39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101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610640" y="1141176"/>
        <a:ext cx="21335" cy="4271"/>
      </dsp:txXfrm>
    </dsp:sp>
    <dsp:sp modelId="{EE9180C0-927A-46D3-B1A4-6CD9BFC552DB}">
      <dsp:nvSpPr>
        <dsp:cNvPr id="0" name=""/>
        <dsp:cNvSpPr/>
      </dsp:nvSpPr>
      <dsp:spPr>
        <a:xfrm>
          <a:off x="4569834" y="586745"/>
          <a:ext cx="1855222" cy="1113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- Поименный список работников, подлежащих прохождению периодического медосмотра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(п. 23 Приказа № 29н)</a:t>
          </a:r>
          <a:endParaRPr lang="ru-RU" sz="1100" kern="1200" dirty="0"/>
        </a:p>
      </dsp:txBody>
      <dsp:txXfrm>
        <a:off x="4569834" y="586745"/>
        <a:ext cx="1855222" cy="1113133"/>
      </dsp:txXfrm>
    </dsp:sp>
    <dsp:sp modelId="{32D0F64B-8048-464C-9343-CD89AD5A90D5}">
      <dsp:nvSpPr>
        <dsp:cNvPr id="0" name=""/>
        <dsp:cNvSpPr/>
      </dsp:nvSpPr>
      <dsp:spPr>
        <a:xfrm>
          <a:off x="933597" y="1698078"/>
          <a:ext cx="6845772" cy="396101"/>
        </a:xfrm>
        <a:custGeom>
          <a:avLst/>
          <a:gdLst/>
          <a:ahLst/>
          <a:cxnLst/>
          <a:rect l="0" t="0" r="0" b="0"/>
          <a:pathLst>
            <a:path>
              <a:moveTo>
                <a:pt x="6845772" y="0"/>
              </a:moveTo>
              <a:lnTo>
                <a:pt x="6845772" y="215150"/>
              </a:lnTo>
              <a:lnTo>
                <a:pt x="0" y="215150"/>
              </a:lnTo>
              <a:lnTo>
                <a:pt x="0" y="39610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85007" y="1893993"/>
        <a:ext cx="342952" cy="4271"/>
      </dsp:txXfrm>
    </dsp:sp>
    <dsp:sp modelId="{1C2A09FF-237C-469F-BA01-B38BF86ECBA5}">
      <dsp:nvSpPr>
        <dsp:cNvPr id="0" name=""/>
        <dsp:cNvSpPr/>
      </dsp:nvSpPr>
      <dsp:spPr>
        <a:xfrm>
          <a:off x="6851758" y="586745"/>
          <a:ext cx="1855222" cy="11131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- Направление на медицинский осмотр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(п. 8 и 25 Приказа № 29н)</a:t>
          </a:r>
          <a:endParaRPr lang="ru-RU" sz="1100" kern="1200" dirty="0"/>
        </a:p>
      </dsp:txBody>
      <dsp:txXfrm>
        <a:off x="6851758" y="586745"/>
        <a:ext cx="1855222" cy="1113133"/>
      </dsp:txXfrm>
    </dsp:sp>
    <dsp:sp modelId="{78FD0AA1-B123-4A1E-ACFE-3B5F8356CF89}">
      <dsp:nvSpPr>
        <dsp:cNvPr id="0" name=""/>
        <dsp:cNvSpPr/>
      </dsp:nvSpPr>
      <dsp:spPr>
        <a:xfrm>
          <a:off x="1859409" y="2637426"/>
          <a:ext cx="39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10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46792" y="2681011"/>
        <a:ext cx="21335" cy="4271"/>
      </dsp:txXfrm>
    </dsp:sp>
    <dsp:sp modelId="{7C61331D-199D-4331-8590-F9F8685F0D2A}">
      <dsp:nvSpPr>
        <dsp:cNvPr id="0" name=""/>
        <dsp:cNvSpPr/>
      </dsp:nvSpPr>
      <dsp:spPr>
        <a:xfrm>
          <a:off x="5986" y="2126580"/>
          <a:ext cx="1855222" cy="11131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- Учет выданных направлений на медосмотр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(п. 9 Приказа № 29н)</a:t>
          </a:r>
          <a:endParaRPr lang="ru-RU" sz="1100" kern="1200" dirty="0"/>
        </a:p>
      </dsp:txBody>
      <dsp:txXfrm>
        <a:off x="5986" y="2126580"/>
        <a:ext cx="1855222" cy="1113133"/>
      </dsp:txXfrm>
    </dsp:sp>
    <dsp:sp modelId="{F361C403-2EBE-438C-B0A8-6202EDCE2213}">
      <dsp:nvSpPr>
        <dsp:cNvPr id="0" name=""/>
        <dsp:cNvSpPr/>
      </dsp:nvSpPr>
      <dsp:spPr>
        <a:xfrm>
          <a:off x="4141333" y="2637426"/>
          <a:ext cx="39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10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328716" y="2681011"/>
        <a:ext cx="21335" cy="4271"/>
      </dsp:txXfrm>
    </dsp:sp>
    <dsp:sp modelId="{AC46295D-3A07-4404-9A58-0CEE37C7131D}">
      <dsp:nvSpPr>
        <dsp:cNvPr id="0" name=""/>
        <dsp:cNvSpPr/>
      </dsp:nvSpPr>
      <dsp:spPr>
        <a:xfrm>
          <a:off x="2287910" y="2126580"/>
          <a:ext cx="1855222" cy="1113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Договор с медучреждением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(п.14 и 32 Приказа №29н)</a:t>
          </a:r>
          <a:endParaRPr lang="ru-RU" sz="1100" kern="1200" dirty="0"/>
        </a:p>
      </dsp:txBody>
      <dsp:txXfrm>
        <a:off x="2287910" y="2126580"/>
        <a:ext cx="1855222" cy="1113133"/>
      </dsp:txXfrm>
    </dsp:sp>
    <dsp:sp modelId="{EB9F6CB9-B828-43F3-BB96-C13894DF30A4}">
      <dsp:nvSpPr>
        <dsp:cNvPr id="0" name=""/>
        <dsp:cNvSpPr/>
      </dsp:nvSpPr>
      <dsp:spPr>
        <a:xfrm>
          <a:off x="4569834" y="2126580"/>
          <a:ext cx="1855222" cy="1113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Заключительный акт по результатам проведенного периодического медицинского осмотра (приказ № 29н)</a:t>
          </a:r>
          <a:endParaRPr lang="ru-RU" sz="1100" kern="1200"/>
        </a:p>
      </dsp:txBody>
      <dsp:txXfrm>
        <a:off x="4569834" y="2126580"/>
        <a:ext cx="1855222" cy="11131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E138F5-8C5C-4C42-923E-D116F3D03314}">
      <dsp:nvSpPr>
        <dsp:cNvPr id="0" name=""/>
        <dsp:cNvSpPr/>
      </dsp:nvSpPr>
      <dsp:spPr>
        <a:xfrm>
          <a:off x="0" y="385749"/>
          <a:ext cx="6728824" cy="8353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Направление на обязательной психиатрическое освидетельствование</a:t>
          </a:r>
        </a:p>
      </dsp:txBody>
      <dsp:txXfrm>
        <a:off x="0" y="385749"/>
        <a:ext cx="6728824" cy="835379"/>
      </dsp:txXfrm>
    </dsp:sp>
    <dsp:sp modelId="{3704B3D2-61E4-4F3F-9DAC-E00CDD3835A9}">
      <dsp:nvSpPr>
        <dsp:cNvPr id="0" name=""/>
        <dsp:cNvSpPr/>
      </dsp:nvSpPr>
      <dsp:spPr>
        <a:xfrm>
          <a:off x="0" y="1281609"/>
          <a:ext cx="6728824" cy="83537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Журнал учета выданных направлений на обязательное психиатрическое освидетельствование </a:t>
          </a:r>
        </a:p>
      </dsp:txBody>
      <dsp:txXfrm>
        <a:off x="0" y="1281609"/>
        <a:ext cx="6728824" cy="835379"/>
      </dsp:txXfrm>
    </dsp:sp>
    <dsp:sp modelId="{04D04B3B-6A80-4AEA-8F9D-E36DA7105AEB}">
      <dsp:nvSpPr>
        <dsp:cNvPr id="0" name=""/>
        <dsp:cNvSpPr/>
      </dsp:nvSpPr>
      <dsp:spPr>
        <a:xfrm>
          <a:off x="0" y="2177469"/>
          <a:ext cx="6728824" cy="83537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Медицинские заключения о прохождении работниками обязательных психиатрических освидетельствований</a:t>
          </a:r>
        </a:p>
      </dsp:txBody>
      <dsp:txXfrm>
        <a:off x="0" y="2177469"/>
        <a:ext cx="6728824" cy="835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22110-13D8-4799-919B-1E96118D1411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BF81-B987-4636-AE6A-73DDF23B1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3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7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.jpeg"/><Relationship Id="rId4" Type="http://schemas.openxmlformats.org/officeDocument/2006/relationships/diagramData" Target="../diagrams/data5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microsoft.com/office/2007/relationships/diagramDrawing" Target="../diagrams/drawing2.xml"/><Relationship Id="rId4" Type="http://schemas.openxmlformats.org/officeDocument/2006/relationships/diagramData" Target="../diagrams/data8.xml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microsoft.com/office/2007/relationships/diagramDrawing" Target="../diagrams/drawing4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2.jpeg"/><Relationship Id="rId4" Type="http://schemas.openxmlformats.org/officeDocument/2006/relationships/diagramData" Target="../diagrams/data9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microsoft.com/office/2007/relationships/diagramDrawing" Target="../diagrams/drawing5.xml"/><Relationship Id="rId4" Type="http://schemas.openxmlformats.org/officeDocument/2006/relationships/image" Target="../media/image23.jpeg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835696" y="1484784"/>
            <a:ext cx="63367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Осуществление ведомственного контроля за соблюдением трудового законодательства и иных нормативных правовых актов, содержащих нормы трудового </a:t>
            </a: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права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(по вопросам охраны труда)</a:t>
            </a:r>
            <a:endParaRPr lang="ru-RU" altLang="ru-RU" sz="2000" dirty="0">
              <a:solidFill>
                <a:srgbClr val="004386"/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51720" y="3429569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1720" y="3774167"/>
            <a:ext cx="62646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Arial Black" panose="020B0A04020102020204" pitchFamily="34" charset="0"/>
              </a:rPr>
              <a:t>СТАРОВОЙТОВА ЕЛЕНА ИВАНОВНА</a:t>
            </a:r>
            <a:endParaRPr lang="ru-RU" altLang="ru-RU" sz="16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 smtClean="0">
                <a:latin typeface="Arial Black" panose="020B0A04020102020204" pitchFamily="34" charset="0"/>
              </a:rPr>
              <a:t>Главный консультант </a:t>
            </a:r>
            <a:r>
              <a:rPr lang="ru-RU" altLang="ru-RU" sz="1200" dirty="0">
                <a:latin typeface="Arial Black" panose="020B0A04020102020204" pitchFamily="34" charset="0"/>
              </a:rPr>
              <a:t>отдела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 smtClean="0">
                <a:latin typeface="Arial Black" panose="020B0A04020102020204" pitchFamily="34" charset="0"/>
              </a:rPr>
              <a:t>охраны труда и социально-трудовых отношений</a:t>
            </a:r>
            <a:endParaRPr lang="ru-RU" altLang="ru-RU" sz="1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392" y="62098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2024 </a:t>
            </a:r>
            <a:r>
              <a:rPr lang="ru-RU" sz="1400" b="1" dirty="0"/>
              <a:t>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1"/>
            <a:ext cx="5976664" cy="72983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ДЕПАРТАМЕНТ </a:t>
            </a:r>
            <a:r>
              <a:rPr lang="ru-RU" b="1" dirty="0">
                <a:solidFill>
                  <a:schemeClr val="bg1"/>
                </a:solidFill>
              </a:rPr>
              <a:t>СОЦИАЛЬНОЙ </a:t>
            </a:r>
            <a:r>
              <a:rPr lang="ru-RU" b="1" dirty="0" smtClean="0">
                <a:solidFill>
                  <a:schemeClr val="bg1"/>
                </a:solidFill>
              </a:rPr>
              <a:t>ПОЛИТКИ 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ЗАНЯТОСТИ </a:t>
            </a:r>
            <a:r>
              <a:rPr lang="ru-RU" b="1" dirty="0">
                <a:solidFill>
                  <a:schemeClr val="bg1"/>
                </a:solidFill>
              </a:rPr>
              <a:t>НАСЕЛЕНИЯ </a:t>
            </a:r>
            <a:r>
              <a:rPr lang="ru-RU" b="1" dirty="0" smtClean="0">
                <a:solidFill>
                  <a:schemeClr val="bg1"/>
                </a:solidFill>
              </a:rPr>
              <a:t>БРЯНСКОЙ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76" y="85893"/>
            <a:ext cx="864097" cy="876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11760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Специальная оценка условий труда (СОУТ)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801006"/>
            <a:ext cx="4608512" cy="619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Федеральный закон от 28.12.2013 № 426-ФЗ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"О специальной оценке условий труда"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2708920"/>
            <a:ext cx="2160240" cy="1368152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СОУТ проведена на всех рабочих местах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2708920"/>
            <a:ext cx="2160240" cy="1368152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Работники ознакомлены с картам СОУТ под подпись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2708920"/>
            <a:ext cx="2336444" cy="1368152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Проверка предоставления работникам, работающих во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вредных условиях труда гарантий и компенсаций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48C2B8AE-5058-1C4F-A5D7-2A16F43C8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0" y="1209883"/>
            <a:ext cx="1489348" cy="1489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66CCDB4-1B98-66A3-BBBB-D3C19CA5B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74" y="4322640"/>
            <a:ext cx="3419872" cy="22565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372200" y="4365104"/>
            <a:ext cx="2336444" cy="2088232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Проведено декларирование условий труда на соответствие действующим нормативным требованиям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охраны труда (проверить наличие сведений в Реестре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Роструда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96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464130" y="1000069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профессиональных рисков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2283" y="1916832"/>
            <a:ext cx="5204213" cy="1091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ст. 214, 209, 218 ТК РФ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Приказ Минтруда России от 29.10.2021 N 776н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"Об утверждении Примерного положения о системе управления охраной труда"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396435746"/>
              </p:ext>
            </p:extLst>
          </p:nvPr>
        </p:nvGraphicFramePr>
        <p:xfrm>
          <a:off x="2123728" y="3501008"/>
          <a:ext cx="50760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42B991B3-E1D7-DF1C-926A-D688F28A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2" y="2733109"/>
            <a:ext cx="1391782" cy="1391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47750E4D-C538-AB0D-D38E-6A0D0CFD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48" y="2519363"/>
            <a:ext cx="3165083" cy="1691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8C9A415E-B70F-413E-605C-5A34A9266A6E}"/>
              </a:ext>
            </a:extLst>
          </p:cNvPr>
          <p:cNvSpPr/>
          <p:nvPr/>
        </p:nvSpPr>
        <p:spPr>
          <a:xfrm>
            <a:off x="3437620" y="3140968"/>
            <a:ext cx="2952328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566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11760" y="764704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индивидуальной защиты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556792"/>
            <a:ext cx="7560840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ст</a:t>
            </a:r>
            <a:r>
              <a:rPr lang="ru-RU" b="1" dirty="0">
                <a:solidFill>
                  <a:srgbClr val="FF0000"/>
                </a:solidFill>
              </a:rPr>
              <a:t>. 221 ТК </a:t>
            </a:r>
            <a:r>
              <a:rPr lang="ru-RU" b="1" dirty="0" smtClean="0">
                <a:solidFill>
                  <a:srgbClr val="FF0000"/>
                </a:solidFill>
              </a:rPr>
              <a:t>РФ</a:t>
            </a:r>
          </a:p>
          <a:p>
            <a:pPr lvl="0" algn="ctr"/>
            <a:r>
              <a:rPr lang="ru-RU" sz="1300" b="1" dirty="0" smtClean="0">
                <a:solidFill>
                  <a:schemeClr val="tx1"/>
                </a:solidFill>
              </a:rPr>
              <a:t>Приказ Минтруда России от 29.10.2021 N 766н «Об утверждении Правил обеспечения работников средствами индивидуальной защиты и смывающими средствами» </a:t>
            </a:r>
          </a:p>
          <a:p>
            <a:pPr lvl="0" algn="ctr"/>
            <a:r>
              <a:rPr lang="ru-RU" sz="1300" b="1" dirty="0" smtClean="0">
                <a:solidFill>
                  <a:srgbClr val="0070C0"/>
                </a:solidFill>
              </a:rPr>
              <a:t>(вступил в силу с 01.09.2023)</a:t>
            </a:r>
            <a:endParaRPr lang="ru-RU" sz="1300" b="1" kern="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636912"/>
            <a:ext cx="5328592" cy="74969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algn="ctr"/>
            <a:r>
              <a:rPr lang="ru-RU" sz="1200" b="1" dirty="0" smtClean="0"/>
              <a:t>Приказ Минтруда России от 29.10.2021 N 767н </a:t>
            </a:r>
          </a:p>
          <a:p>
            <a:pPr algn="ctr"/>
            <a:r>
              <a:rPr lang="ru-RU" sz="1200" b="1" dirty="0" smtClean="0"/>
              <a:t>«Об утверждении Единых типовых норм выдачи средств индивидуальной защиты и смывающих средств» </a:t>
            </a:r>
            <a:r>
              <a:rPr lang="ru-RU" sz="1200" b="1" dirty="0" smtClean="0">
                <a:solidFill>
                  <a:srgbClr val="0070C0"/>
                </a:solidFill>
              </a:rPr>
              <a:t>(вступил в силу с 01.09.2023)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501008"/>
            <a:ext cx="7560840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Приказ </a:t>
            </a:r>
            <a:r>
              <a:rPr lang="ru-RU" sz="1200" b="1" dirty="0">
                <a:solidFill>
                  <a:schemeClr val="tx1"/>
                </a:solidFill>
              </a:rPr>
              <a:t>Минтруда России от 09.12.2014 N 997н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«Об </a:t>
            </a:r>
            <a:r>
              <a:rPr lang="ru-RU" sz="1100" dirty="0">
                <a:solidFill>
                  <a:schemeClr val="tx1"/>
                </a:solidFill>
              </a:rPr>
              <a:t>утверждении Типовых норм бесплатной выдачи специальной одежды, специальной обуви и других средств индивидуальной защиты работникам сквозных профессий и должностей всех видов экономической деятельности, занятым на работах с вредными и (или) опасными условиями труда, а также на работах, выполняемых в особых температурных условиях или связанных с </a:t>
            </a:r>
            <a:r>
              <a:rPr lang="ru-RU" sz="1100" dirty="0" smtClean="0">
                <a:solidFill>
                  <a:schemeClr val="tx1"/>
                </a:solidFill>
              </a:rPr>
              <a:t>загрязнением» </a:t>
            </a:r>
            <a:r>
              <a:rPr lang="ru-RU" sz="1100" b="1" dirty="0" smtClean="0">
                <a:solidFill>
                  <a:srgbClr val="FF0000"/>
                </a:solidFill>
              </a:rPr>
              <a:t>(действует до 31.12.2024)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75388" y="4726728"/>
            <a:ext cx="4712768" cy="4305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Личные карточки выдачи СИЗ работников организации</a:t>
            </a:r>
          </a:p>
          <a:p>
            <a:pPr lvl="0" algn="ctr"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</a:rPr>
              <a:t>п.25 </a:t>
            </a:r>
            <a:r>
              <a:rPr lang="ru-RU" sz="1200" b="1" kern="0" dirty="0">
                <a:solidFill>
                  <a:sysClr val="windowText" lastClr="000000"/>
                </a:solidFill>
              </a:rPr>
              <a:t>Правил № </a:t>
            </a:r>
            <a:r>
              <a:rPr lang="ru-RU" sz="1200" b="1" kern="0" dirty="0" smtClean="0">
                <a:solidFill>
                  <a:sysClr val="windowText" lastClr="000000"/>
                </a:solidFill>
              </a:rPr>
              <a:t>766н</a:t>
            </a:r>
            <a:endParaRPr lang="ru-RU" sz="1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2003" y="5388114"/>
            <a:ext cx="4712768" cy="4305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Приказ о создании комиссии по списанию </a:t>
            </a:r>
            <a:r>
              <a:rPr lang="ru-RU" sz="1200" b="1" kern="0" dirty="0" smtClean="0">
                <a:solidFill>
                  <a:sysClr val="windowText" lastClr="000000"/>
                </a:solidFill>
              </a:rPr>
              <a:t>СИЗ</a:t>
            </a:r>
            <a:endParaRPr lang="ru-RU" sz="1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1760" y="6022782"/>
            <a:ext cx="4712768" cy="4305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Копии сертификатов и деклараций на </a:t>
            </a:r>
            <a:r>
              <a:rPr lang="ru-RU" sz="1200" b="1" kern="0" dirty="0" smtClean="0">
                <a:solidFill>
                  <a:sysClr val="windowText" lastClr="000000"/>
                </a:solidFill>
              </a:rPr>
              <a:t>СИЗ</a:t>
            </a:r>
            <a:endParaRPr lang="ru-RU" sz="12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88490C-09C3-5D0D-0901-2838E16E99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2231" y="4929754"/>
            <a:ext cx="1958594" cy="145268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7A98AC6E-54EA-E30E-595A-99F8E5EF6897}"/>
              </a:ext>
            </a:extLst>
          </p:cNvPr>
          <p:cNvSpPr/>
          <p:nvPr/>
        </p:nvSpPr>
        <p:spPr>
          <a:xfrm>
            <a:off x="215516" y="4769939"/>
            <a:ext cx="1944216" cy="16833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65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11760" y="620688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Смывающие и обезвреживающие средства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3501008"/>
            <a:ext cx="4104456" cy="5760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Нормы выдачи работникам моющих, смывающих и обезвреживающих средств </a:t>
            </a:r>
            <a:r>
              <a:rPr lang="ru-RU" sz="1200" b="1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</a:rPr>
              <a:t>(приказ, коллективный договор)</a:t>
            </a:r>
            <a:endParaRPr lang="ru-RU" sz="1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4221088"/>
            <a:ext cx="3744416" cy="5760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Личные карточки выдачи </a:t>
            </a:r>
            <a:endParaRPr lang="ru-RU" sz="1200" b="1" kern="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</a:rPr>
              <a:t>смывающих </a:t>
            </a:r>
            <a:r>
              <a:rPr lang="ru-RU" sz="1200" b="1" kern="0" dirty="0">
                <a:solidFill>
                  <a:sysClr val="windowText" lastClr="000000"/>
                </a:solidFill>
              </a:rPr>
              <a:t>и обезвреживающих средств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27784" y="4869160"/>
            <a:ext cx="4176464" cy="50405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>
                <a:solidFill>
                  <a:sysClr val="windowText" lastClr="000000"/>
                </a:solidFill>
              </a:rPr>
              <a:t>Копии сертификатов и деклараций на смывающие и обезвреживающие средства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B938D754-25F5-C506-F247-935964E7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1628800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9">
            <a:extLst>
              <a:ext uri="{FF2B5EF4-FFF2-40B4-BE49-F238E27FC236}">
                <a16:creationId xmlns="" xmlns:a16="http://schemas.microsoft.com/office/drawing/2014/main" id="{78AF45A9-27F0-A26B-6AB3-DE11202B7BAA}"/>
              </a:ext>
            </a:extLst>
          </p:cNvPr>
          <p:cNvSpPr/>
          <p:nvPr/>
        </p:nvSpPr>
        <p:spPr>
          <a:xfrm>
            <a:off x="1475656" y="5445224"/>
            <a:ext cx="2880320" cy="1199082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легкосмываемых загрязнениях выдачу мыла не фиксируется в карточке выдачи , но в нормах выдачи необходимо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отразить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9">
            <a:extLst>
              <a:ext uri="{FF2B5EF4-FFF2-40B4-BE49-F238E27FC236}">
                <a16:creationId xmlns="" xmlns:a16="http://schemas.microsoft.com/office/drawing/2014/main" id="{4AFA6417-26AB-C16C-97D4-814F451CCBEB}"/>
              </a:ext>
            </a:extLst>
          </p:cNvPr>
          <p:cNvSpPr/>
          <p:nvPr/>
        </p:nvSpPr>
        <p:spPr>
          <a:xfrm>
            <a:off x="4427984" y="5445224"/>
            <a:ext cx="2880320" cy="1199082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Требуется постоянное наличие смывающих средств в санитарно-бытовых комнатах для офисных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работников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0BD726D0-274F-0025-F059-FB90B4ED740C}"/>
              </a:ext>
            </a:extLst>
          </p:cNvPr>
          <p:cNvSpPr/>
          <p:nvPr/>
        </p:nvSpPr>
        <p:spPr>
          <a:xfrm>
            <a:off x="3275856" y="3068960"/>
            <a:ext cx="2952328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59632" y="1268760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ст</a:t>
            </a:r>
            <a:r>
              <a:rPr lang="ru-RU" b="1" dirty="0">
                <a:solidFill>
                  <a:srgbClr val="FF0000"/>
                </a:solidFill>
              </a:rPr>
              <a:t>. 221 ТК </a:t>
            </a:r>
            <a:r>
              <a:rPr lang="ru-RU" b="1" dirty="0" smtClean="0">
                <a:solidFill>
                  <a:srgbClr val="FF0000"/>
                </a:solidFill>
              </a:rPr>
              <a:t>РФ</a:t>
            </a:r>
          </a:p>
          <a:p>
            <a:pPr lvl="0" algn="ctr"/>
            <a:r>
              <a:rPr lang="ru-RU" sz="1300" b="1" dirty="0" smtClean="0">
                <a:solidFill>
                  <a:srgbClr val="0070C0"/>
                </a:solidFill>
              </a:rPr>
              <a:t>Приказ Минтруда России от 29.10.2021 N 766н </a:t>
            </a:r>
            <a:r>
              <a:rPr lang="ru-RU" sz="1300" b="1" dirty="0" smtClean="0">
                <a:solidFill>
                  <a:schemeClr val="tx1"/>
                </a:solidFill>
              </a:rPr>
              <a:t>«Об утверждении Правил обеспечения работников средствами индивидуальной защиты и смывающими средствами» </a:t>
            </a:r>
            <a:r>
              <a:rPr lang="ru-RU" sz="1300" b="1" dirty="0" smtClean="0">
                <a:solidFill>
                  <a:srgbClr val="0070C0"/>
                </a:solidFill>
              </a:rPr>
              <a:t>(вступил в силу с 01.09.2023)</a:t>
            </a:r>
            <a:endParaRPr lang="ru-RU" sz="1300" b="1" kern="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132856"/>
            <a:ext cx="4320480" cy="79208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Приказ Минтруда России от 29.10.2021 N 767н </a:t>
            </a:r>
          </a:p>
          <a:p>
            <a:pPr algn="ctr"/>
            <a:r>
              <a:rPr lang="ru-RU" sz="1200" b="1" dirty="0" smtClean="0"/>
              <a:t>«Об утверждении Единых типовых норм выдачи средств индивидуальной защиты и смывающих средств»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(вступил в силу с 01.09.2023)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2060848"/>
            <a:ext cx="4464496" cy="96572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127000">
              <a:sysClr val="window" lastClr="FFFFFF">
                <a:lumMod val="95000"/>
              </a:sysClr>
            </a:glow>
          </a:effectLst>
        </p:spPr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Приказ </a:t>
            </a:r>
            <a:r>
              <a:rPr lang="ru-RU" sz="1100" b="1" dirty="0" err="1" smtClean="0">
                <a:solidFill>
                  <a:srgbClr val="C00000"/>
                </a:solidFill>
              </a:rPr>
              <a:t>Минздравсоцразвития</a:t>
            </a:r>
            <a:r>
              <a:rPr lang="ru-RU" sz="1100" b="1" dirty="0" smtClean="0">
                <a:solidFill>
                  <a:srgbClr val="C00000"/>
                </a:solidFill>
              </a:rPr>
              <a:t> России от 17.12.2010 № 1122н</a:t>
            </a:r>
          </a:p>
          <a:p>
            <a:pPr algn="ctr"/>
            <a:r>
              <a:rPr lang="ru-RU" sz="1100" b="1" dirty="0" smtClean="0"/>
              <a:t>«Об утверждении типовых норм бесплатной выдачи работникам смывающих и (или) обезвреживающих средств и стандарта безопасности труда "Обеспечение работников смывающими и (или) обезвреживающими средствами» </a:t>
            </a:r>
            <a:r>
              <a:rPr lang="ru-RU" sz="1100" b="1" dirty="0" smtClean="0">
                <a:solidFill>
                  <a:srgbClr val="FF0000"/>
                </a:solidFill>
              </a:rPr>
              <a:t>(ОТМЕНЕН)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42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11760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требованиям охраны труда</a:t>
            </a:r>
          </a:p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.46 Правил № 2</a:t>
            </a:r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464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3548" y="2060848"/>
            <a:ext cx="2268252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По общим 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вопросам ОТ и функционирования СУОТ</a:t>
            </a:r>
          </a:p>
          <a:p>
            <a:pPr algn="ctr"/>
            <a:r>
              <a:rPr lang="ru-RU" sz="11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объеме не менее 16 часов</a:t>
            </a:r>
          </a:p>
          <a:p>
            <a:pPr algn="ctr"/>
            <a:r>
              <a:rPr lang="ru-RU" sz="11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реже 1 раз в 3 года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2072037"/>
            <a:ext cx="2329853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По безопасным методам и приемам выполнения работ</a:t>
            </a:r>
          </a:p>
          <a:p>
            <a:pPr algn="ctr"/>
            <a:r>
              <a:rPr lang="ru-RU" sz="11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объеме не менее 16 часов </a:t>
            </a:r>
          </a:p>
          <a:p>
            <a:pPr algn="ctr"/>
            <a:r>
              <a:rPr lang="ru-RU" sz="11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Практические занятия не менее 25%</a:t>
            </a:r>
          </a:p>
          <a:p>
            <a:pPr algn="ctr"/>
            <a:r>
              <a:rPr lang="ru-RU" sz="11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реже 1 раз в 3 года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2200" y="2044328"/>
            <a:ext cx="2376264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По безопасным методам и приемам выполнения работ повышенной опасности</a:t>
            </a:r>
          </a:p>
          <a:p>
            <a:pPr algn="ctr"/>
            <a:r>
              <a:rPr lang="ru-RU" sz="11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Практические занятия не менее 25%</a:t>
            </a:r>
          </a:p>
          <a:p>
            <a:pPr algn="ctr"/>
            <a:r>
              <a:rPr lang="ru-RU" sz="11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реже 1 раз в год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670384F9-6CA3-9577-B5CB-11F4929F8FA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1818451"/>
              </p:ext>
            </p:extLst>
          </p:nvPr>
        </p:nvGraphicFramePr>
        <p:xfrm>
          <a:off x="179512" y="4209898"/>
          <a:ext cx="8568952" cy="254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E7180F1-76B9-AABC-12C3-16B189E95D7B}"/>
              </a:ext>
            </a:extLst>
          </p:cNvPr>
          <p:cNvSpPr/>
          <p:nvPr/>
        </p:nvSpPr>
        <p:spPr>
          <a:xfrm>
            <a:off x="3059832" y="3717032"/>
            <a:ext cx="2952328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90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1004358"/>
            <a:ext cx="3888431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Обучение </a:t>
            </a:r>
            <a:r>
              <a:rPr lang="ru-RU" sz="2000" b="1" dirty="0">
                <a:solidFill>
                  <a:srgbClr val="C00000"/>
                </a:solidFill>
              </a:rPr>
              <a:t>по охране труда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556792"/>
            <a:ext cx="6416334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ст. 219 ТК РФ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Постановление Правительства РФ от 24.12.2021 № 2464 «О порядке обучения по охране труда и проверки знания требований охраны труда»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501008"/>
            <a:ext cx="2515445" cy="2974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Обязательные документы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564904"/>
            <a:ext cx="3456384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Вводный инструктаж по охране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3140542997"/>
              </p:ext>
            </p:extLst>
          </p:nvPr>
        </p:nvGraphicFramePr>
        <p:xfrm>
          <a:off x="1328099" y="4005064"/>
          <a:ext cx="68805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83569" y="5589240"/>
            <a:ext cx="2718900" cy="1268760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 специалист по охране труда или, лицо, назначенное приказом по организации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п.11 Правил № 2464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02468" y="5589240"/>
            <a:ext cx="2734053" cy="1268760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Дата первого рабочего дня в табеле должна совпадать с датой регистрации вводного инструктажа в журнале </a:t>
            </a:r>
          </a:p>
          <a:p>
            <a:pPr lvl="0"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п.10 Правил № 2464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6419" y="5589240"/>
            <a:ext cx="2734053" cy="1152128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dirty="0">
                <a:latin typeface="Arial" pitchFamily="34" charset="0"/>
                <a:cs typeface="Arial" pitchFamily="34" charset="0"/>
              </a:rPr>
              <a:t>Дату рождения работника необходимо указывать полностью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C32BD5E-69BF-AB58-76C4-0915EFB9DB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0" y="2744863"/>
            <a:ext cx="1605594" cy="11988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045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5776" y="1801006"/>
            <a:ext cx="4464496" cy="2974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Обязательные документы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Первичный (повторный) инструктаж </a:t>
            </a:r>
            <a:endParaRPr lang="ru-RU" sz="1400" b="1" kern="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охране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364043908"/>
              </p:ext>
            </p:extLst>
          </p:nvPr>
        </p:nvGraphicFramePr>
        <p:xfrm>
          <a:off x="1043608" y="2276872"/>
          <a:ext cx="7298273" cy="316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7EB14EA-6C53-6C00-9F7C-DCD3469A39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6" y="1015414"/>
            <a:ext cx="1605594" cy="1198843"/>
          </a:xfrm>
          <a:prstGeom prst="rect">
            <a:avLst/>
          </a:prstGeom>
        </p:spPr>
      </p:pic>
      <p:sp>
        <p:nvSpPr>
          <p:cNvPr id="6" name="Скругленный прямоугольник 12">
            <a:extLst>
              <a:ext uri="{FF2B5EF4-FFF2-40B4-BE49-F238E27FC236}">
                <a16:creationId xmlns="" xmlns:a16="http://schemas.microsoft.com/office/drawing/2014/main" id="{EF6DA8B4-7D06-5D88-B1DC-7AD9433FFC7D}"/>
              </a:ext>
            </a:extLst>
          </p:cNvPr>
          <p:cNvSpPr/>
          <p:nvPr/>
        </p:nvSpPr>
        <p:spPr>
          <a:xfrm>
            <a:off x="683569" y="5589240"/>
            <a:ext cx="2718900" cy="1152128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 непосредственный руководитель работника  не реже, чем 1 раз в 6 мес.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п.22 Правил № 2464</a:t>
            </a: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="" xmlns:a16="http://schemas.microsoft.com/office/drawing/2014/main" id="{EA290C8F-FD6C-CFA8-0FF8-44DC59437A8A}"/>
              </a:ext>
            </a:extLst>
          </p:cNvPr>
          <p:cNvSpPr/>
          <p:nvPr/>
        </p:nvSpPr>
        <p:spPr>
          <a:xfrm>
            <a:off x="6228184" y="5599515"/>
            <a:ext cx="2718900" cy="1152128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Допускается освобождение от первичного инструктажа работников офиса в определенных случаях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п.13 Правил № 2464</a:t>
            </a:r>
          </a:p>
        </p:txBody>
      </p:sp>
      <p:sp>
        <p:nvSpPr>
          <p:cNvPr id="10" name="Скругленный прямоугольник 13">
            <a:extLst>
              <a:ext uri="{FF2B5EF4-FFF2-40B4-BE49-F238E27FC236}">
                <a16:creationId xmlns="" xmlns:a16="http://schemas.microsoft.com/office/drawing/2014/main" id="{A44B5F54-6B36-E349-8EEE-043197A57FB4}"/>
              </a:ext>
            </a:extLst>
          </p:cNvPr>
          <p:cNvSpPr/>
          <p:nvPr/>
        </p:nvSpPr>
        <p:spPr>
          <a:xfrm>
            <a:off x="3402468" y="5589240"/>
            <a:ext cx="2734053" cy="1152128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Дата первого рабочего дня в табеле должна совпадать с датой регистрации первичного инструктажа в журнале </a:t>
            </a:r>
          </a:p>
          <a:p>
            <a:pPr lvl="0"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п.13 Правил № 2464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05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76553" y="1781394"/>
            <a:ext cx="5858112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39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Программа обучения работников по использованию (применению) средств индивидуальной защиты: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►  объем программы не установлен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► практические занятия не менее 50%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9752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использованию (применению) средств индивидуальной защиты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6553" y="2882528"/>
            <a:ext cx="5858112" cy="618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40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о создании комиссии по проверке знаний работников по использованию (применению) средств индивидуальной защиты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63689" y="3602608"/>
            <a:ext cx="5882630" cy="1122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91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Протоколы проверки знаний работников по использованию (применению) средств по использованию (применению) средств индивидуальной защиты в учебном центре либо силами организации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869160"/>
            <a:ext cx="585811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38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Перечень СИЗ, применение которых требует от работников практических навыков в зависимости от степени риска причинения вреда работнику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41271" y="5877272"/>
            <a:ext cx="585811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96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о назначении лиц, ответственных за обучение использования (применения) СИЗ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93BE562-7DCF-D8DD-1F25-E3FC78A07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289"/>
            <a:ext cx="1652533" cy="1228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6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76553" y="1781394"/>
            <a:ext cx="5858112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36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Программы обучения по оказанию первой помощи пострадавшим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►в объеме не  менее 8 часов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►практические занятия не менее 50%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76553" y="2954536"/>
            <a:ext cx="5858112" cy="618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34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о создании комиссии по проверке знаний работников по оказанию первой помощи пострадавшим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88207" y="3725416"/>
            <a:ext cx="5858112" cy="618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33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Перечень работников организации, подлежащих обучению по оказанию первой помощи пострадавшим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88207" y="4437112"/>
            <a:ext cx="5858112" cy="618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91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Протоколы проверки знаний работников по оказанию первой помощи пострадавшим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3" y="5877272"/>
            <a:ext cx="6077770" cy="8972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Работодатель должен иметь </a:t>
            </a:r>
            <a:r>
              <a:rPr lang="ru-RU" sz="1400" b="1" dirty="0">
                <a:solidFill>
                  <a:srgbClr val="C00000"/>
                </a:solidFill>
              </a:rPr>
              <a:t>не менее 2 лиц</a:t>
            </a:r>
            <a:r>
              <a:rPr lang="ru-RU" sz="1400" dirty="0"/>
              <a:t>, проводящих обучение по охране труда, в штате организации: обучение по ОПП не менее 8 часов+ подготовка «Преподаватель, обучающий приемам ОПП» </a:t>
            </a:r>
          </a:p>
          <a:p>
            <a:pPr algn="ctr"/>
            <a:r>
              <a:rPr lang="ru-RU" sz="1400" dirty="0"/>
              <a:t>(п.35 Правил №2464)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5186784"/>
            <a:ext cx="5858112" cy="618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96 Правил № 2464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о назначении ответственных лиц за проведение обучения по оказанию первой помощи пострадавшим </a:t>
            </a:r>
          </a:p>
        </p:txBody>
      </p:sp>
      <p:pic>
        <p:nvPicPr>
          <p:cNvPr id="8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81C4E3D-C5A8-CABC-CEC2-AD395F00C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18564"/>
            <a:ext cx="1594880" cy="89723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83768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оказанию первой помощи пострадавшим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FB95B77-9609-3021-A2E5-9B795D959F70}"/>
              </a:ext>
            </a:extLst>
          </p:cNvPr>
          <p:cNvSpPr/>
          <p:nvPr/>
        </p:nvSpPr>
        <p:spPr>
          <a:xfrm>
            <a:off x="7380311" y="983585"/>
            <a:ext cx="1584177" cy="6027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раз в 3 года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030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627784" y="764704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Несчастные случаи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628800"/>
            <a:ext cx="7560840" cy="12109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ст.227-231 ТК РФ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Приказ Минтруда России от 20.04.2022 № 223н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«Об утверждении Положения об особенностях расследования несчастных случаев на производстве в отдельных отраслях и организациях, форм документов, соответствующих классификаторов, необходимых для расследования несчастных случаев на производстве»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0951771"/>
              </p:ext>
            </p:extLst>
          </p:nvPr>
        </p:nvGraphicFramePr>
        <p:xfrm>
          <a:off x="1187624" y="2996952"/>
          <a:ext cx="7704856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Журнал регистрации НС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Ответственность за своевременное и надлежащее расследование, оформление, регистрацию и учет несчастных случаев на производстве возлагается на работодателя (его представителя).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п.35 Приложения </a:t>
                      </a:r>
                    </a:p>
                    <a:p>
                      <a:pPr algn="ctr"/>
                      <a:r>
                        <a:rPr lang="ru-RU" sz="1200" dirty="0"/>
                        <a:t>№ 1 к приказу Минтруда РФ 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20.04.2022 № 223Н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10">
            <a:extLst>
              <a:ext uri="{FF2B5EF4-FFF2-40B4-BE49-F238E27FC236}">
                <a16:creationId xmlns="" xmlns:a16="http://schemas.microsoft.com/office/drawing/2014/main" id="{FA2656E4-2327-BCD8-CFB7-972E3DF01611}"/>
              </a:ext>
            </a:extLst>
          </p:cNvPr>
          <p:cNvSpPr/>
          <p:nvPr/>
        </p:nvSpPr>
        <p:spPr>
          <a:xfrm>
            <a:off x="2581062" y="3789040"/>
            <a:ext cx="4680520" cy="57606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микротравм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25CA91-8442-52E3-F0A2-CDC437746F5C}"/>
              </a:ext>
            </a:extLst>
          </p:cNvPr>
          <p:cNvSpPr/>
          <p:nvPr/>
        </p:nvSpPr>
        <p:spPr>
          <a:xfrm>
            <a:off x="1115616" y="4365104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ст.226 ТК РФ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Приказ Минтруда России от 15 сентября 2021 г. № 632н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«Об утверждении рекомендации по учету микроповреждений (микротравм) работников» 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EFE8B645-B276-334D-087A-B16A4659308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37649917"/>
              </p:ext>
            </p:extLst>
          </p:nvPr>
        </p:nvGraphicFramePr>
        <p:xfrm>
          <a:off x="2627784" y="5229200"/>
          <a:ext cx="6126977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4FB431-08F6-3B89-2905-B4AE1409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81" y="81462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57B0DBBE-634C-26AA-2ECF-1C4663A3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30955"/>
            <a:ext cx="909599" cy="912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51CAD2FD-49C2-BF56-F4DC-DF24AB44D88F}"/>
              </a:ext>
            </a:extLst>
          </p:cNvPr>
          <p:cNvSpPr/>
          <p:nvPr/>
        </p:nvSpPr>
        <p:spPr>
          <a:xfrm>
            <a:off x="634310" y="5606265"/>
            <a:ext cx="1784416" cy="9123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9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116632"/>
            <a:ext cx="548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Ведомственный контроль за соблюдением законодательства в сфере охраны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422" y="3284984"/>
            <a:ext cx="2210467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Приказ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о проведении проверки в подведомственном учреждении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5509" y="3933056"/>
            <a:ext cx="2210467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Направление приказа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не позднее трех рабочих дней до начала проверки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1595" y="4365104"/>
            <a:ext cx="2210467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Направление перечня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необходимых документов для проверки по охране труда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Приложение № 2 методических рекомендаций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157192"/>
            <a:ext cx="2536962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Копия штатного расписания,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поименный список работников с указанием, должности, даты приема на работу, совмещения, совместительства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4785" y="1004358"/>
            <a:ext cx="6416334" cy="12005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Закон </a:t>
            </a:r>
            <a:r>
              <a:rPr lang="ru-RU" b="1" dirty="0" smtClean="0">
                <a:solidFill>
                  <a:srgbClr val="C00000"/>
                </a:solidFill>
              </a:rPr>
              <a:t>Брянской области </a:t>
            </a:r>
            <a:r>
              <a:rPr lang="ru-RU" b="1" dirty="0">
                <a:solidFill>
                  <a:srgbClr val="C00000"/>
                </a:solidFill>
              </a:rPr>
              <a:t>от </a:t>
            </a:r>
            <a:r>
              <a:rPr lang="ru-RU" b="1" dirty="0" smtClean="0">
                <a:solidFill>
                  <a:srgbClr val="C00000"/>
                </a:solidFill>
              </a:rPr>
              <a:t>30.12.2019 </a:t>
            </a:r>
            <a:r>
              <a:rPr lang="ru-RU" b="1" dirty="0">
                <a:solidFill>
                  <a:srgbClr val="C00000"/>
                </a:solidFill>
              </a:rPr>
              <a:t>N </a:t>
            </a:r>
            <a:r>
              <a:rPr lang="ru-RU" b="1" dirty="0" smtClean="0">
                <a:solidFill>
                  <a:srgbClr val="C00000"/>
                </a:solidFill>
              </a:rPr>
              <a:t>129-З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 </a:t>
            </a:r>
            <a:r>
              <a:rPr lang="ru-RU" b="1" dirty="0">
                <a:solidFill>
                  <a:schemeClr val="tx1"/>
                </a:solidFill>
              </a:rPr>
              <a:t>ведомственном контроле за соблюдением трудового законодательства и иных нормативных правовых актов, содержащих нормы трудового </a:t>
            </a:r>
            <a:r>
              <a:rPr lang="ru-RU" b="1" dirty="0" smtClean="0">
                <a:solidFill>
                  <a:schemeClr val="tx1"/>
                </a:solidFill>
              </a:rPr>
              <a:t>права»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4786" y="2348880"/>
            <a:ext cx="6416334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Приказ </a:t>
            </a:r>
            <a:r>
              <a:rPr lang="ru-RU" sz="1400" b="1" dirty="0" smtClean="0">
                <a:solidFill>
                  <a:srgbClr val="C00000"/>
                </a:solidFill>
              </a:rPr>
              <a:t>УГСТЗН Брянской области </a:t>
            </a:r>
            <a:r>
              <a:rPr lang="ru-RU" sz="1400" b="1" dirty="0">
                <a:solidFill>
                  <a:srgbClr val="C00000"/>
                </a:solidFill>
              </a:rPr>
              <a:t>от </a:t>
            </a:r>
            <a:r>
              <a:rPr lang="ru-RU" sz="1400" b="1" dirty="0" smtClean="0">
                <a:solidFill>
                  <a:srgbClr val="C00000"/>
                </a:solidFill>
              </a:rPr>
              <a:t>29.06.2020 </a:t>
            </a:r>
            <a:r>
              <a:rPr lang="ru-RU" sz="1400" b="1" dirty="0">
                <a:solidFill>
                  <a:srgbClr val="C00000"/>
                </a:solidFill>
              </a:rPr>
              <a:t>№ </a:t>
            </a:r>
            <a:r>
              <a:rPr lang="ru-RU" sz="1400" b="1" dirty="0" smtClean="0">
                <a:solidFill>
                  <a:srgbClr val="C00000"/>
                </a:solidFill>
              </a:rPr>
              <a:t>118</a:t>
            </a:r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«Об </a:t>
            </a:r>
            <a:r>
              <a:rPr lang="ru-RU" sz="1400" b="1" dirty="0">
                <a:solidFill>
                  <a:schemeClr val="tx1"/>
                </a:solidFill>
              </a:rPr>
              <a:t>утверждении </a:t>
            </a:r>
            <a:r>
              <a:rPr lang="ru-RU" sz="1400" b="1" dirty="0" smtClean="0">
                <a:solidFill>
                  <a:schemeClr val="tx1"/>
                </a:solidFill>
              </a:rPr>
              <a:t>методических </a:t>
            </a:r>
            <a:r>
              <a:rPr lang="ru-RU" sz="1400" b="1" dirty="0">
                <a:solidFill>
                  <a:schemeClr val="tx1"/>
                </a:solidFill>
              </a:rPr>
              <a:t>рекомендаций по осуществлению ведомственного контроля за соблюдением трудового законодательства и иных нормативных правовых актов, содержащих нормы трудового </a:t>
            </a:r>
            <a:r>
              <a:rPr lang="ru-RU" sz="1400" b="1" dirty="0" smtClean="0">
                <a:solidFill>
                  <a:schemeClr val="tx1"/>
                </a:solidFill>
              </a:rPr>
              <a:t>права»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87B5FE3E-4A2E-8CB4-47E1-8B9F70B83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4" y="4397251"/>
            <a:ext cx="1343974" cy="10527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26C854D-5EB0-7087-113B-2207D92C0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69" y="3501008"/>
            <a:ext cx="1993300" cy="1296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46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11760" y="836712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осмотры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801006"/>
            <a:ext cx="8568952" cy="1051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ст. 214 и 220 ТК РФ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Приказ Минздрава России от 28.01.2021 N 29н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</a:rPr>
              <a:t>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3B8551CA-6C25-8E7D-34F3-A4DF96D0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06" y="942396"/>
            <a:ext cx="936104" cy="758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9730A20A-BE46-CE02-3DDD-2CD78729DA80}"/>
              </a:ext>
            </a:extLst>
          </p:cNvPr>
          <p:cNvSpPr/>
          <p:nvPr/>
        </p:nvSpPr>
        <p:spPr>
          <a:xfrm>
            <a:off x="2843808" y="2924944"/>
            <a:ext cx="2952328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sp>
        <p:nvSpPr>
          <p:cNvPr id="8" name="Скругленный прямоугольник 9">
            <a:extLst>
              <a:ext uri="{FF2B5EF4-FFF2-40B4-BE49-F238E27FC236}">
                <a16:creationId xmlns="" xmlns:a16="http://schemas.microsoft.com/office/drawing/2014/main" id="{ED69604D-1743-90E8-DA02-8A3329D205E6}"/>
              </a:ext>
            </a:extLst>
          </p:cNvPr>
          <p:cNvSpPr/>
          <p:nvPr/>
        </p:nvSpPr>
        <p:spPr>
          <a:xfrm>
            <a:off x="6660232" y="4824016"/>
            <a:ext cx="2535298" cy="1933227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Медосмотры проводятся работникам, занятым во вредных или опасных условиях труда либо при определенных видах работ п.1 Приказа № 29н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="" xmlns:a16="http://schemas.microsoft.com/office/drawing/2014/main" id="{3220E043-4A3B-DDE6-80A7-3830EAC2A0E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79946475"/>
              </p:ext>
            </p:extLst>
          </p:nvPr>
        </p:nvGraphicFramePr>
        <p:xfrm>
          <a:off x="251520" y="2780928"/>
          <a:ext cx="8712968" cy="382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273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11760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Обязательное психиатрическое освидетельствование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801006"/>
            <a:ext cx="8568952" cy="1051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ст. 214 и 220 ТК РФ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Приказ Минздрава России от 20.05.2022 № 342н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"Об утверждении порядка прохождения обязательного психиатрического освидетельствования работниками, осуществляющими отдельные виды деятельности, его периодичности, а также видов деятельности, при осуществлении которых проводится психиатрическое освидетельствование"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5AC1851-3276-DD54-0F2A-4FD8D57639CB}"/>
              </a:ext>
            </a:extLst>
          </p:cNvPr>
          <p:cNvSpPr/>
          <p:nvPr/>
        </p:nvSpPr>
        <p:spPr>
          <a:xfrm>
            <a:off x="3059832" y="3008747"/>
            <a:ext cx="2952328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C3C121DD-B76F-91B8-9CDE-0284F8C3B59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10920778"/>
              </p:ext>
            </p:extLst>
          </p:nvPr>
        </p:nvGraphicFramePr>
        <p:xfrm>
          <a:off x="1341197" y="3188767"/>
          <a:ext cx="6728824" cy="339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418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464130" y="1000069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профессиональных рисков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2283" y="1916832"/>
            <a:ext cx="5204213" cy="1091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ст. </a:t>
            </a:r>
            <a:r>
              <a:rPr lang="ru-RU" sz="1400" b="1" dirty="0" smtClean="0">
                <a:solidFill>
                  <a:srgbClr val="C00000"/>
                </a:solidFill>
              </a:rPr>
              <a:t>223 </a:t>
            </a:r>
            <a:r>
              <a:rPr lang="ru-RU" sz="1400" b="1" dirty="0">
                <a:solidFill>
                  <a:srgbClr val="C00000"/>
                </a:solidFill>
              </a:rPr>
              <a:t>ТК РФ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Приказ </a:t>
            </a:r>
            <a:r>
              <a:rPr lang="ru-RU" sz="1400" b="1" dirty="0" smtClean="0">
                <a:solidFill>
                  <a:srgbClr val="FF0000"/>
                </a:solidFill>
              </a:rPr>
              <a:t>Минздрава России </a:t>
            </a:r>
            <a:r>
              <a:rPr lang="ru-RU" sz="1400" b="1" dirty="0" smtClean="0">
                <a:solidFill>
                  <a:srgbClr val="FF0000"/>
                </a:solidFill>
              </a:rPr>
              <a:t>от </a:t>
            </a:r>
            <a:r>
              <a:rPr lang="ru-RU" sz="1400" b="1" dirty="0" smtClean="0">
                <a:solidFill>
                  <a:srgbClr val="FF0000"/>
                </a:solidFill>
              </a:rPr>
              <a:t>15.12.2020 № </a:t>
            </a:r>
            <a:r>
              <a:rPr lang="ru-RU" sz="1400" b="1" dirty="0" smtClean="0">
                <a:solidFill>
                  <a:srgbClr val="FF0000"/>
                </a:solidFill>
              </a:rPr>
              <a:t>1331 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pPr algn="ctr" fontAlgn="base"/>
            <a:r>
              <a:rPr lang="ru-RU" sz="1400" b="1" dirty="0" smtClean="0">
                <a:solidFill>
                  <a:schemeClr val="tx1"/>
                </a:solidFill>
              </a:rPr>
              <a:t> «Об утверждении требований к комплектации медицинскими изделиями аптечки для оказания первой помощи работникам»</a:t>
            </a:r>
            <a:endParaRPr lang="ru-RU" sz="1400" b="1" i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396435746"/>
              </p:ext>
            </p:extLst>
          </p:nvPr>
        </p:nvGraphicFramePr>
        <p:xfrm>
          <a:off x="2285984" y="3500438"/>
          <a:ext cx="50760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8C9A415E-B70F-413E-605C-5A34A9266A6E}"/>
              </a:ext>
            </a:extLst>
          </p:cNvPr>
          <p:cNvSpPr/>
          <p:nvPr/>
        </p:nvSpPr>
        <p:spPr>
          <a:xfrm>
            <a:off x="3286116" y="3214686"/>
            <a:ext cx="2952328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464130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Аптечка первой </a:t>
            </a:r>
            <a:r>
              <a:rPr lang="ru-RU" sz="14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2024-01-30_14-30-5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2928934"/>
            <a:ext cx="2005007" cy="110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566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19675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2664296" cy="2489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99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908720"/>
            <a:ext cx="2210467" cy="984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Определить количество сотрудников в учреждении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501008"/>
            <a:ext cx="2210467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&lt; 50 </a:t>
            </a:r>
            <a:r>
              <a:rPr lang="ru-RU" sz="1400" b="1" dirty="0">
                <a:solidFill>
                  <a:schemeClr val="tx1"/>
                </a:solidFill>
              </a:rPr>
              <a:t>чел.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приказ о приеме специалист по охране труда + должностная инструкция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2132856"/>
            <a:ext cx="6416334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ст. 223 ТК </a:t>
            </a:r>
            <a:r>
              <a:rPr lang="ru-RU" sz="1400" b="1" dirty="0" smtClean="0">
                <a:solidFill>
                  <a:schemeClr val="tx1"/>
                </a:solidFill>
              </a:rPr>
              <a:t>РФ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Если численность работников в </a:t>
            </a:r>
            <a:r>
              <a:rPr lang="ru-RU" sz="1400" b="1" dirty="0" smtClean="0">
                <a:solidFill>
                  <a:schemeClr val="tx1"/>
                </a:solidFill>
              </a:rPr>
              <a:t>организации </a:t>
            </a:r>
            <a:r>
              <a:rPr lang="ru-RU" sz="1400" b="1" dirty="0">
                <a:solidFill>
                  <a:schemeClr val="tx1"/>
                </a:solidFill>
              </a:rPr>
              <a:t>превышает 50 человек, то вводится должность специалиста по охране труда, если менее 50 чел., то функции осуществляют работодатель (лично) или другой уполномоченный работодателем работник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501008"/>
            <a:ext cx="2210467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&gt; 50 </a:t>
            </a:r>
            <a:r>
              <a:rPr lang="ru-RU" sz="1400" b="1" dirty="0">
                <a:solidFill>
                  <a:schemeClr val="tx1"/>
                </a:solidFill>
              </a:rPr>
              <a:t>чел.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приказ о возложении обязанностей на работника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00D7693-DE75-8745-B557-AE3F29CD7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97152"/>
            <a:ext cx="5544616" cy="18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581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  <p:pic>
        <p:nvPicPr>
          <p:cNvPr id="2050" name="Picture 2" descr="Vopros otv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980728"/>
            <a:ext cx="1152428" cy="97911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11760" y="908720"/>
            <a:ext cx="5472608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Минтруд России разъяснил, что оказание услуг является производственной деятельностью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Письмо Минтруда России от 10.06.2016 № 15-2/ООГ-2136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«О разъяснениях по вопросу, связанному с организацией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службы охраны труда»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2276872"/>
            <a:ext cx="7704856" cy="3312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</a:t>
            </a:r>
            <a:r>
              <a:rPr lang="ru-RU" sz="1300" dirty="0" smtClean="0">
                <a:solidFill>
                  <a:schemeClr val="tx1"/>
                </a:solidFill>
              </a:rPr>
              <a:t>В соответствии с частью 1 статьи 217 (</a:t>
            </a:r>
            <a:r>
              <a:rPr lang="ru-RU" sz="1300" u="sng" dirty="0" smtClean="0">
                <a:solidFill>
                  <a:schemeClr val="tx1"/>
                </a:solidFill>
              </a:rPr>
              <a:t>в настоящее время часть 1 статьи 223</a:t>
            </a:r>
            <a:r>
              <a:rPr lang="ru-RU" sz="1300" dirty="0" smtClean="0">
                <a:solidFill>
                  <a:schemeClr val="tx1"/>
                </a:solidFill>
              </a:rPr>
              <a:t>) Трудового кодекса Российской Федерации (далее - Кодекс) в целях обеспечения соблюдения требований охраны труда, осуществления контроля за их выполнением у каждого работодателя, осуществляющего производственную деятельность, численность работников которого превышает 50 человек, создается служба охраны труда или вводится должность специалиста по охране труда, имеющего соответствующую подготовку или опыт работы в этой области.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</a:rPr>
              <a:t>       При этом согласно статье 209 Кодекса под производственной деятельностью понимается совокупность действий людей с применением орудий труда, необходимых для превращения ресурсов в готовую продукцию, включающих в себя производство и переработку различных видов сырья, строительство, оказание различных видов услуг.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</a:rPr>
              <a:t>        В этой связи представляется, что производственная деятельность осуществляется в разнообразных формах, в разных отраслях экономики физическими и юридическими лицами. Это деятельность по производству не только материальных благ, но и нематериальных, включая оказание различных услуг во всех сферах, что определено в Общероссийском классификаторе продукции по видам экономической деятельности, утвержденном приказом Федерального агентства по техническому регулированию и метрологии от 31 января 2014 г. № 14-ст.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5661248"/>
            <a:ext cx="7416824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Создание службы охраны труда работодателя, численность организации которого превышает 50 человек –  ОБЯЗАННОСТЬ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для хозяйствующих субъектов во всех сферах экономической деятельности!!!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81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857232"/>
            <a:ext cx="3888431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Пожарная безопасность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2214554"/>
            <a:ext cx="6786610" cy="12144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Приказа </a:t>
            </a:r>
            <a:r>
              <a:rPr lang="ru-RU" sz="1400" b="1" dirty="0" smtClean="0">
                <a:solidFill>
                  <a:srgbClr val="FF0000"/>
                </a:solidFill>
              </a:rPr>
              <a:t>МЧС России от 18.11.2021 № 806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</a:rPr>
              <a:t>Об определении Порядка, видов, сроков обучения лиц, осуществляющих трудовую или служебную деятельность в организациях, по программам противопожарного инструктажа, требований к содержанию указанных программ и категорий лиц, проходящих обучение по дополнительным профессиональным программам в области пожарной безопасности»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571876"/>
            <a:ext cx="2515445" cy="2974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Обязательные </a:t>
            </a:r>
            <a:r>
              <a:rPr lang="ru-RU" sz="1400" b="1" dirty="0">
                <a:solidFill>
                  <a:schemeClr val="tx1"/>
                </a:solidFill>
              </a:rPr>
              <a:t>документы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3140542997"/>
              </p:ext>
            </p:extLst>
          </p:nvPr>
        </p:nvGraphicFramePr>
        <p:xfrm>
          <a:off x="1142976" y="4005064"/>
          <a:ext cx="7286675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83569" y="5589240"/>
            <a:ext cx="2718900" cy="1268760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инструктажи и мероприятия  по ПБ специалист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охране труда или, лицо, назначенное приказом по организации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02468" y="5589240"/>
            <a:ext cx="2734053" cy="1268760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Дата первого рабочего дня в табеле должна совпадать с датой регистрации вводного инструктажа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ПБ в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журнале </a:t>
            </a:r>
          </a:p>
          <a:p>
            <a:pPr lvl="0" algn="ctr"/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6419" y="5589240"/>
            <a:ext cx="2734053" cy="1152128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Проверяется наличие удостоверения о прохождении обучения ПБ, документ МЧС по результатам проверки состояния ПБ в организации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71604" y="1428736"/>
            <a:ext cx="6416334" cy="71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ст. </a:t>
            </a:r>
            <a:r>
              <a:rPr lang="ru-RU" sz="1600" b="1" dirty="0" smtClean="0">
                <a:solidFill>
                  <a:srgbClr val="C00000"/>
                </a:solidFill>
              </a:rPr>
              <a:t>214 </a:t>
            </a:r>
            <a:r>
              <a:rPr lang="ru-RU" sz="1600" b="1" dirty="0">
                <a:solidFill>
                  <a:srgbClr val="C00000"/>
                </a:solidFill>
              </a:rPr>
              <a:t>ТК </a:t>
            </a:r>
            <a:r>
              <a:rPr lang="ru-RU" sz="1600" b="1" dirty="0" smtClean="0">
                <a:solidFill>
                  <a:srgbClr val="C00000"/>
                </a:solidFill>
              </a:rPr>
              <a:t>РФ,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ст. 37 Федерального закона от 21.12.1994 № 69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«О пожарной безопасности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45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464130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Присвоение 1 группы по электробезопасности для </a:t>
            </a:r>
            <a:r>
              <a:rPr lang="ru-RU" sz="1400" b="1" kern="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неэлектротехнического</a:t>
            </a:r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персонала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2283" y="1916832"/>
            <a:ext cx="5204213" cy="1091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Приказ Минтруда России от 15.12.2020 N 903н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"Об утверждении Правил по охране труда при эксплуатации электроустановок"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726203020"/>
              </p:ext>
            </p:extLst>
          </p:nvPr>
        </p:nvGraphicFramePr>
        <p:xfrm>
          <a:off x="179510" y="1340768"/>
          <a:ext cx="8856985" cy="683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9AACF44E-0D24-ACA1-C17A-DEEA4193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7" y="1561143"/>
            <a:ext cx="1486440" cy="1300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8D5BEAC3-2588-F633-E8E1-F4A804062EDB}"/>
              </a:ext>
            </a:extLst>
          </p:cNvPr>
          <p:cNvSpPr/>
          <p:nvPr/>
        </p:nvSpPr>
        <p:spPr>
          <a:xfrm>
            <a:off x="3292223" y="3212976"/>
            <a:ext cx="2952328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238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7422" y="857232"/>
            <a:ext cx="4929222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Безопасность дорожного движения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143248"/>
            <a:ext cx="2515445" cy="2974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Обязательные </a:t>
            </a:r>
            <a:r>
              <a:rPr lang="ru-RU" sz="1400" b="1" dirty="0">
                <a:solidFill>
                  <a:schemeClr val="tx1"/>
                </a:solidFill>
              </a:rPr>
              <a:t>документы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1604" y="5143512"/>
            <a:ext cx="6143668" cy="1500198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sz="1400" b="1" dirty="0" smtClean="0"/>
              <a:t>Инструктажи</a:t>
            </a:r>
            <a:r>
              <a:rPr lang="ru-RU" sz="1400" dirty="0" smtClean="0"/>
              <a:t> </a:t>
            </a:r>
            <a:r>
              <a:rPr lang="ru-RU" sz="1400" b="1" dirty="0" smtClean="0"/>
              <a:t>по безопасности</a:t>
            </a:r>
            <a:r>
              <a:rPr lang="ru-RU" sz="1400" dirty="0" smtClean="0"/>
              <a:t> </a:t>
            </a:r>
            <a:r>
              <a:rPr lang="ru-RU" sz="1400" b="1" dirty="0" smtClean="0"/>
              <a:t>дорожного</a:t>
            </a:r>
            <a:r>
              <a:rPr lang="ru-RU" sz="1400" dirty="0" smtClean="0"/>
              <a:t> </a:t>
            </a:r>
            <a:r>
              <a:rPr lang="ru-RU" sz="1400" b="1" dirty="0" smtClean="0"/>
              <a:t>движения</a:t>
            </a:r>
            <a:r>
              <a:rPr lang="ru-RU" sz="1400" dirty="0" smtClean="0"/>
              <a:t> </a:t>
            </a:r>
            <a:r>
              <a:rPr lang="ru-RU" sz="1400" b="1" dirty="0" smtClean="0"/>
              <a:t>могут</a:t>
            </a:r>
            <a:r>
              <a:rPr lang="ru-RU" sz="1400" dirty="0" smtClean="0"/>
              <a:t> </a:t>
            </a:r>
            <a:r>
              <a:rPr lang="ru-RU" sz="1400" b="1" dirty="0" smtClean="0"/>
              <a:t>проводить</a:t>
            </a:r>
            <a:r>
              <a:rPr lang="ru-RU" sz="1400" dirty="0" smtClean="0"/>
              <a:t> </a:t>
            </a:r>
            <a:endParaRPr lang="ru-RU" sz="1400" dirty="0" smtClean="0"/>
          </a:p>
          <a:p>
            <a:pPr lvl="0" algn="ctr">
              <a:defRPr/>
            </a:pPr>
            <a:r>
              <a:rPr lang="ru-RU" sz="1400" dirty="0" smtClean="0"/>
              <a:t>сотрудники </a:t>
            </a:r>
            <a:r>
              <a:rPr lang="ru-RU" sz="1400" dirty="0" smtClean="0"/>
              <a:t>имеющие среднее или высшее специальное образование по специальности </a:t>
            </a:r>
            <a:r>
              <a:rPr lang="ru-RU" sz="1400" dirty="0" smtClean="0"/>
              <a:t> «Техника </a:t>
            </a:r>
            <a:r>
              <a:rPr lang="ru-RU" sz="1400" dirty="0" smtClean="0"/>
              <a:t>и технология наземного </a:t>
            </a:r>
            <a:r>
              <a:rPr lang="ru-RU" sz="1400" dirty="0" smtClean="0"/>
              <a:t>транспорта</a:t>
            </a:r>
            <a:r>
              <a:rPr lang="ru-RU" sz="1400" dirty="0" smtClean="0">
                <a:latin typeface="Calibri"/>
              </a:rPr>
              <a:t>»</a:t>
            </a:r>
            <a:r>
              <a:rPr lang="ru-RU" sz="1400" dirty="0" smtClean="0"/>
              <a:t>, </a:t>
            </a:r>
          </a:p>
          <a:p>
            <a:pPr lvl="0" algn="ctr">
              <a:defRPr/>
            </a:pPr>
            <a:r>
              <a:rPr lang="ru-RU" sz="1400" dirty="0" smtClean="0"/>
              <a:t>а </a:t>
            </a:r>
            <a:r>
              <a:rPr lang="ru-RU" sz="1400" dirty="0" smtClean="0"/>
              <a:t>также прошедшие специальную переподготовку по квалификации обеспечения </a:t>
            </a:r>
            <a:r>
              <a:rPr lang="ru-RU" sz="1400" b="1" dirty="0" smtClean="0"/>
              <a:t>безопасности</a:t>
            </a:r>
            <a:r>
              <a:rPr lang="ru-RU" sz="1400" dirty="0" smtClean="0"/>
              <a:t> </a:t>
            </a:r>
            <a:r>
              <a:rPr lang="ru-RU" sz="1400" b="1" dirty="0" smtClean="0"/>
              <a:t>дорожного</a:t>
            </a:r>
            <a:r>
              <a:rPr lang="ru-RU" sz="1400" dirty="0" smtClean="0"/>
              <a:t> </a:t>
            </a:r>
            <a:r>
              <a:rPr lang="ru-RU" sz="1400" b="1" dirty="0" smtClean="0"/>
              <a:t>движения</a:t>
            </a:r>
            <a:r>
              <a:rPr lang="ru-RU" sz="1400" dirty="0" smtClean="0"/>
              <a:t> и </a:t>
            </a:r>
            <a:endParaRPr lang="ru-RU" sz="1400" dirty="0" smtClean="0"/>
          </a:p>
          <a:p>
            <a:pPr lvl="0" algn="ctr">
              <a:defRPr/>
            </a:pPr>
            <a:r>
              <a:rPr lang="ru-RU" sz="1400" dirty="0" smtClean="0"/>
              <a:t>прошедшие </a:t>
            </a:r>
            <a:r>
              <a:rPr lang="ru-RU" sz="1400" dirty="0" smtClean="0"/>
              <a:t>аттестацию на соответствие данной должности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28728" y="1357298"/>
            <a:ext cx="6416334" cy="71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ст. </a:t>
            </a:r>
            <a:r>
              <a:rPr lang="ru-RU" sz="1600" b="1" dirty="0" smtClean="0">
                <a:solidFill>
                  <a:schemeClr val="tx1"/>
                </a:solidFill>
              </a:rPr>
              <a:t>214 </a:t>
            </a:r>
            <a:r>
              <a:rPr lang="ru-RU" sz="1600" b="1" dirty="0">
                <a:solidFill>
                  <a:schemeClr val="tx1"/>
                </a:solidFill>
              </a:rPr>
              <a:t>ТК </a:t>
            </a:r>
            <a:r>
              <a:rPr lang="ru-RU" sz="1600" b="1" dirty="0" smtClean="0">
                <a:solidFill>
                  <a:schemeClr val="tx1"/>
                </a:solidFill>
              </a:rPr>
              <a:t>РФ,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Федерального закона от 10.12.1995 № 196-ФЗ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 smtClean="0">
                <a:solidFill>
                  <a:schemeClr val="tx1"/>
                </a:solidFill>
              </a:rPr>
              <a:t>О безопасности дорожного движения»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3140542997"/>
              </p:ext>
            </p:extLst>
          </p:nvPr>
        </p:nvGraphicFramePr>
        <p:xfrm>
          <a:off x="1142976" y="3571876"/>
          <a:ext cx="7286675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28728" y="2143116"/>
            <a:ext cx="6416334" cy="9286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приказ </a:t>
            </a:r>
            <a:r>
              <a:rPr lang="ru-RU" sz="1600" dirty="0" smtClean="0">
                <a:solidFill>
                  <a:srgbClr val="FF0000"/>
                </a:solidFill>
              </a:rPr>
              <a:t>Минтранса России от 30.04.2021 № 145  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«Об утверждении</a:t>
            </a:r>
            <a:r>
              <a:rPr lang="ru-RU" sz="1400" b="1" dirty="0" smtClean="0">
                <a:solidFill>
                  <a:schemeClr val="tx1"/>
                </a:solidFill>
              </a:rPr>
              <a:t> Правил обеспечения безопасности перевозок автомобильным транспортом и городским наземным электрическим </a:t>
            </a:r>
            <a:r>
              <a:rPr lang="ru-RU" sz="1400" b="1" dirty="0" smtClean="0">
                <a:solidFill>
                  <a:schemeClr val="tx1"/>
                </a:solidFill>
              </a:rPr>
              <a:t>транспортом</a:t>
            </a:r>
            <a:r>
              <a:rPr lang="ru-RU" sz="1400" b="1" dirty="0" smtClean="0">
                <a:solidFill>
                  <a:schemeClr val="tx1"/>
                </a:solidFill>
                <a:latin typeface="Calibri"/>
              </a:rPr>
              <a:t>»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45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464130" y="1000069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управления охраной труда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2283" y="1916832"/>
            <a:ext cx="5204213" cy="1091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ст. 214, 209, 217 ТК РФ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Приказ Минтруда России от 29.10.2021 № 776н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"Об утверждении Примерного положения о системе управления охраной труда"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590291357"/>
              </p:ext>
            </p:extLst>
          </p:nvPr>
        </p:nvGraphicFramePr>
        <p:xfrm>
          <a:off x="72008" y="3140967"/>
          <a:ext cx="9036496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Изображение выглядит как стре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E4E5D53-A5F3-DFB6-087B-F83065DE8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0551"/>
            <a:ext cx="1775256" cy="189395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F1CF0A0-7B61-3D2F-2DB2-4F220E3A919B}"/>
              </a:ext>
            </a:extLst>
          </p:cNvPr>
          <p:cNvSpPr/>
          <p:nvPr/>
        </p:nvSpPr>
        <p:spPr>
          <a:xfrm>
            <a:off x="3229445" y="3140968"/>
            <a:ext cx="2952328" cy="360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Обязательные документы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727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475656" y="764704"/>
            <a:ext cx="6585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3927" y="270635"/>
            <a:ext cx="548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1" y="200455"/>
            <a:ext cx="1391781" cy="10801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19672" y="1801006"/>
            <a:ext cx="6722208" cy="835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Приказ Минтруда России от 29.10.2021 N 772н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«Об утверждении основных требований к порядку разработки и содержанию правил и инструкций по охране труда, разрабатываемых работодателем»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908720"/>
            <a:ext cx="4680520" cy="8726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 по охране труда по профессиям и видам работ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2815495"/>
            <a:ext cx="2160240" cy="1368152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Инструкции по ОТ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быть обновлены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января 2023 г.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20627" y="2820469"/>
            <a:ext cx="2160240" cy="1349075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Инструкций по ОТ</a:t>
            </a:r>
          </a:p>
          <a:p>
            <a:pPr lvl="0" algn="ctr"/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2021 года и старше</a:t>
            </a:r>
          </a:p>
          <a:p>
            <a:pPr lvl="0" algn="ctr"/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учреждении </a:t>
            </a:r>
            <a:endParaRPr kumimoji="0" lang="ru-RU" sz="1200" b="1" i="0" u="none" strike="noStrike" kern="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 быть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32240" y="2834573"/>
            <a:ext cx="2160240" cy="13490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инструкций по ОТ работник должен быть ознакомлен под подпись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67744" y="2825034"/>
            <a:ext cx="2160240" cy="1368152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Инструкций по ОТ</a:t>
            </a:r>
          </a:p>
          <a:p>
            <a:pPr lvl="0" algn="ctr"/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согласованы с первичной профсоюзной организацией </a:t>
            </a:r>
            <a:r>
              <a:rPr lang="ru-RU" sz="10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наличии)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38328" y="4193186"/>
            <a:ext cx="4032448" cy="13490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утверждения инструкций по ОТ должен быть проведен внеплановый инструктаж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="" xmlns:a16="http://schemas.microsoft.com/office/drawing/2014/main" id="{09B0A1E1-A805-69C5-50CE-26A782D38186}"/>
              </a:ext>
            </a:extLst>
          </p:cNvPr>
          <p:cNvSpPr/>
          <p:nvPr/>
        </p:nvSpPr>
        <p:spPr>
          <a:xfrm>
            <a:off x="344163" y="4240970"/>
            <a:ext cx="4176464" cy="1349074"/>
          </a:xfrm>
          <a:prstGeom prst="roundRect">
            <a:avLst/>
          </a:prstGeom>
          <a:solidFill>
            <a:srgbClr val="0F6F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lvl="0" algn="ctr"/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 по ОТ должны быть согласованы с первичной профсоюзной организацией </a:t>
            </a:r>
            <a:endParaRPr lang="ru-RU" sz="1200" b="1" kern="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kern="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9D09B67-DD4D-CF20-7547-8F5FE9F21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90" y="5623402"/>
            <a:ext cx="2269676" cy="9397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0237"/>
            <a:ext cx="861789" cy="805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2738</Words>
  <Application>Microsoft Office PowerPoint</Application>
  <PresentationFormat>Экран (4:3)</PresentationFormat>
  <Paragraphs>336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Zhuneva_VV</dc:creator>
  <cp:lastModifiedBy>Starovoitova</cp:lastModifiedBy>
  <cp:revision>87</cp:revision>
  <dcterms:created xsi:type="dcterms:W3CDTF">2023-04-14T05:17:09Z</dcterms:created>
  <dcterms:modified xsi:type="dcterms:W3CDTF">2024-01-30T14:22:10Z</dcterms:modified>
</cp:coreProperties>
</file>